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8" r:id="rId4"/>
    <p:sldId id="260" r:id="rId5"/>
    <p:sldId id="277" r:id="rId6"/>
    <p:sldId id="278" r:id="rId7"/>
    <p:sldId id="261" r:id="rId8"/>
    <p:sldId id="276" r:id="rId9"/>
    <p:sldId id="273" r:id="rId10"/>
    <p:sldId id="274" r:id="rId11"/>
    <p:sldId id="275" r:id="rId12"/>
    <p:sldId id="280" r:id="rId13"/>
    <p:sldId id="279" r:id="rId14"/>
    <p:sldId id="283" r:id="rId15"/>
    <p:sldId id="281" r:id="rId16"/>
    <p:sldId id="282" r:id="rId17"/>
    <p:sldId id="262" r:id="rId18"/>
    <p:sldId id="284" r:id="rId19"/>
    <p:sldId id="285" r:id="rId20"/>
    <p:sldId id="292" r:id="rId21"/>
    <p:sldId id="286" r:id="rId22"/>
    <p:sldId id="287" r:id="rId23"/>
    <p:sldId id="288" r:id="rId24"/>
    <p:sldId id="289" r:id="rId25"/>
    <p:sldId id="290" r:id="rId26"/>
    <p:sldId id="291" r:id="rId27"/>
    <p:sldId id="306" r:id="rId28"/>
    <p:sldId id="307" r:id="rId29"/>
    <p:sldId id="308" r:id="rId30"/>
    <p:sldId id="309" r:id="rId31"/>
    <p:sldId id="310" r:id="rId32"/>
    <p:sldId id="263" r:id="rId33"/>
    <p:sldId id="294" r:id="rId34"/>
    <p:sldId id="311" r:id="rId35"/>
    <p:sldId id="312" r:id="rId36"/>
    <p:sldId id="313" r:id="rId37"/>
    <p:sldId id="295" r:id="rId38"/>
    <p:sldId id="314" r:id="rId39"/>
    <p:sldId id="315" r:id="rId40"/>
    <p:sldId id="293" r:id="rId41"/>
    <p:sldId id="264" r:id="rId42"/>
    <p:sldId id="265" r:id="rId43"/>
    <p:sldId id="296" r:id="rId44"/>
    <p:sldId id="297" r:id="rId45"/>
    <p:sldId id="298" r:id="rId46"/>
    <p:sldId id="299" r:id="rId47"/>
    <p:sldId id="316" r:id="rId48"/>
    <p:sldId id="317" r:id="rId49"/>
    <p:sldId id="266" r:id="rId50"/>
    <p:sldId id="257" r:id="rId51"/>
    <p:sldId id="267" r:id="rId52"/>
    <p:sldId id="300" r:id="rId53"/>
    <p:sldId id="268" r:id="rId54"/>
    <p:sldId id="301" r:id="rId55"/>
    <p:sldId id="303" r:id="rId56"/>
    <p:sldId id="269" r:id="rId57"/>
    <p:sldId id="270" r:id="rId58"/>
    <p:sldId id="271" r:id="rId59"/>
    <p:sldId id="305" r:id="rId60"/>
    <p:sldId id="304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5FD5E11-2AE1-4453-8EB8-49400781BF75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FCA956D-A971-4076-97AF-4F5FE52EC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ХУДОЖНЯ КУЛЬТУРА УКРАЇНИ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XIX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cap="small" dirty="0" smtClean="0"/>
              <a:t>Тема </a:t>
            </a:r>
            <a:r>
              <a:rPr lang="uk-UA" b="1" dirty="0" smtClean="0"/>
              <a:t>1. </a:t>
            </a:r>
            <a:r>
              <a:rPr lang="uk-UA" b="1" cap="small" dirty="0" smtClean="0"/>
              <a:t>Образотворче мистецтво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8496944" cy="1368151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3300" b="1" dirty="0" err="1" smtClean="0">
                <a:solidFill>
                  <a:schemeClr val="bg1"/>
                </a:solidFill>
                <a:latin typeface="Arial Black" pitchFamily="34" charset="0"/>
              </a:rPr>
              <a:t>Львів</a:t>
            </a:r>
            <a:r>
              <a:rPr lang="ru-RU" sz="3300" b="1" dirty="0" smtClean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ru-RU" sz="3300" b="1" dirty="0" err="1" smtClean="0">
                <a:solidFill>
                  <a:schemeClr val="bg1"/>
                </a:solidFill>
                <a:latin typeface="Arial Black" pitchFamily="34" charset="0"/>
              </a:rPr>
              <a:t>Пам’ятник</a:t>
            </a:r>
            <a:r>
              <a:rPr lang="ru-RU" sz="3300" b="1" dirty="0" smtClean="0">
                <a:solidFill>
                  <a:schemeClr val="bg1"/>
                </a:solidFill>
                <a:latin typeface="Arial Black" pitchFamily="34" charset="0"/>
              </a:rPr>
              <a:t> Адаму </a:t>
            </a:r>
            <a:r>
              <a:rPr lang="ru-RU" sz="3300" b="1" dirty="0" err="1" smtClean="0">
                <a:solidFill>
                  <a:schemeClr val="bg1"/>
                </a:solidFill>
                <a:latin typeface="Arial Black" pitchFamily="34" charset="0"/>
              </a:rPr>
              <a:t>Міцкевичу</a:t>
            </a:r>
            <a:r>
              <a:rPr lang="ru-RU" sz="3300" dirty="0" smtClean="0">
                <a:solidFill>
                  <a:schemeClr val="bg1"/>
                </a:solidFill>
                <a:latin typeface="Arial Black" pitchFamily="34" charset="0"/>
              </a:rPr>
              <a:t> на </a:t>
            </a:r>
            <a:r>
              <a:rPr lang="ru-RU" sz="3300" dirty="0" err="1" smtClean="0">
                <a:solidFill>
                  <a:schemeClr val="bg1"/>
                </a:solidFill>
                <a:latin typeface="Arial Black" pitchFamily="34" charset="0"/>
              </a:rPr>
              <a:t>площі</a:t>
            </a:r>
            <a:r>
              <a:rPr lang="ru-RU" sz="3300" dirty="0" smtClean="0">
                <a:solidFill>
                  <a:schemeClr val="bg1"/>
                </a:solidFill>
                <a:latin typeface="Arial Black" pitchFamily="34" charset="0"/>
              </a:rPr>
              <a:t> А. </a:t>
            </a:r>
            <a:r>
              <a:rPr lang="ru-RU" sz="3300" dirty="0" err="1" smtClean="0">
                <a:solidFill>
                  <a:schemeClr val="bg1"/>
                </a:solidFill>
                <a:latin typeface="Arial Black" pitchFamily="34" charset="0"/>
              </a:rPr>
              <a:t>Міцкевича</a:t>
            </a:r>
            <a:r>
              <a:rPr lang="ru-RU" sz="3300" dirty="0" smtClean="0">
                <a:solidFill>
                  <a:schemeClr val="bg1"/>
                </a:solidFill>
                <a:latin typeface="Arial Black" pitchFamily="34" charset="0"/>
              </a:rPr>
              <a:t>. </a:t>
            </a:r>
            <a:r>
              <a:rPr lang="ru-RU" dirty="0" smtClean="0">
                <a:solidFill>
                  <a:schemeClr val="bg2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bg2"/>
                </a:solidFill>
                <a:latin typeface="Arial Black" pitchFamily="34" charset="0"/>
              </a:rPr>
            </a:b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видатному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польському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поету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Адамові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Міцкевичу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спорудили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у 1904 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. Цей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пам'ятник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виник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результаті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конкурсу,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оголошеного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в 1898 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Переміг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скульптор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Антоній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Сулима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Попель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який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реалізував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свій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задум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вигляді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колони,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біля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підніжжя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якої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Геній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поезії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вручає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Міцкевичу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ліру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Допоміг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реалізувати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проект, завершивши колону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іонічного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ордеру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застиглим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бронзі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вогнем, </a:t>
            </a:r>
            <a:r>
              <a:rPr lang="ru-RU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український</a:t>
            </a:r>
            <a:r>
              <a:rPr lang="ru-RU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скульптор Михайло Паращук. </a:t>
            </a:r>
          </a:p>
          <a:p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Users\Cаша\Downloads\XIX ст\16446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3449960" cy="5174940"/>
          </a:xfrm>
          <a:prstGeom prst="rect">
            <a:avLst/>
          </a:prstGeom>
          <a:noFill/>
        </p:spPr>
      </p:pic>
      <p:pic>
        <p:nvPicPr>
          <p:cNvPr id="4099" name="Picture 3" descr="C:\Users\Cаша\Downloads\XIX ст\mickevich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3"/>
            <a:ext cx="3096344" cy="5236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Для архітектурного обличчя міських центрів характерна симетрична композиція ансамблів з однаковим ритмом фасадів адміністративних приміщень.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8195" name="Picture 3" descr="C:\Users\Cаша\Downloads\XIX ст\640_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276872"/>
            <a:ext cx="6232241" cy="4154827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914400" y="1268760"/>
            <a:ext cx="7906072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Архітектурний ансамбль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– цілісна група споруд, об’єднана                              спільністю форм і стилю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 smtClean="0">
                <a:latin typeface="Arial Black" pitchFamily="34" charset="0"/>
              </a:rPr>
              <a:t>Архітектурний ансамбль</a:t>
            </a:r>
            <a:br>
              <a:rPr lang="uk-UA" sz="3100" dirty="0" smtClean="0">
                <a:latin typeface="Arial Black" pitchFamily="34" charset="0"/>
              </a:rPr>
            </a:br>
            <a:r>
              <a:rPr lang="uk-UA" sz="3100" dirty="0" smtClean="0">
                <a:latin typeface="Arial Black" pitchFamily="34" charset="0"/>
              </a:rPr>
              <a:t>Круглої площі м. Полтава </a:t>
            </a:r>
            <a:br>
              <a:rPr lang="uk-UA" sz="3100" dirty="0" smtClean="0">
                <a:latin typeface="Arial Black" pitchFamily="34" charset="0"/>
              </a:rPr>
            </a:br>
            <a:r>
              <a:rPr lang="uk-UA" sz="2200" dirty="0" smtClean="0">
                <a:latin typeface="Arial Black" pitchFamily="34" charset="0"/>
              </a:rPr>
              <a:t>(архітектор Андріян Захаров) </a:t>
            </a:r>
            <a:endParaRPr lang="ru-RU" sz="2200" dirty="0">
              <a:latin typeface="Arial Black" pitchFamily="34" charset="0"/>
            </a:endParaRPr>
          </a:p>
        </p:txBody>
      </p:sp>
      <p:pic>
        <p:nvPicPr>
          <p:cNvPr id="10242" name="Picture 2" descr="C:\Users\Cаша\Downloads\XIX ст\d8792e259b36e07f6a9ef9401143d280_600x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5" y="1556792"/>
            <a:ext cx="811634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latin typeface="Arial Black" pitchFamily="34" charset="0"/>
              </a:rPr>
              <a:t>Кінотеатр ім. І.П. Котляревського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9218" name="Picture 2" descr="C:\Users\Cаша\Downloads\XIX ст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809912" cy="5100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Cаша\Downloads\XIX ст\Вигляд_Олександрівського_майдану_в_Полтав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8641833" cy="3108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Cаша\Downloads\XIX ст\Кругла_площа_(Полтава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7093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Cаша\Downloads\XIX ст\7929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547819" cy="6290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Магістрат у Миколаєві (архітектор Іван </a:t>
            </a:r>
            <a:r>
              <a:rPr lang="uk-UA" dirty="0" err="1" smtClean="0"/>
              <a:t>Старов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14338" name="Picture 2" descr="C:\Users\Cаша\Downloads\XIX ст\993288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704856" cy="4902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Таврійський палац (І. </a:t>
            </a:r>
            <a:r>
              <a:rPr lang="uk-UA" dirty="0" err="1" smtClean="0"/>
              <a:t>Старов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15362" name="Picture 2" descr="C:\Users\Cаша\Downloads\XIX ст\Tauridepala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469389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Воронцовський</a:t>
            </a:r>
            <a:r>
              <a:rPr lang="uk-UA" dirty="0" smtClean="0"/>
              <a:t> палац в Одесі </a:t>
            </a:r>
            <a:r>
              <a:rPr lang="uk-UA" sz="3600" dirty="0" smtClean="0"/>
              <a:t>(архітектор Ф.</a:t>
            </a:r>
            <a:r>
              <a:rPr lang="uk-UA" sz="3600" dirty="0" err="1" smtClean="0"/>
              <a:t>Боффо</a:t>
            </a:r>
            <a:r>
              <a:rPr lang="uk-UA" sz="3600" dirty="0" smtClean="0"/>
              <a:t>)</a:t>
            </a:r>
            <a:endParaRPr lang="ru-RU" sz="3600" dirty="0"/>
          </a:p>
        </p:txBody>
      </p:sp>
      <p:pic>
        <p:nvPicPr>
          <p:cNvPr id="16386" name="Picture 2" descr="C:\Users\Cаша\Downloads\XIX ст\19354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827225" cy="4896544"/>
          </a:xfrm>
          <a:prstGeom prst="rect">
            <a:avLst/>
          </a:prstGeom>
          <a:noFill/>
        </p:spPr>
      </p:pic>
      <p:pic>
        <p:nvPicPr>
          <p:cNvPr id="16387" name="Picture 3" descr="C:\Users\Cаша\Downloads\XIX ст\Воронцовський палац Оде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8246297" cy="4248472"/>
          </a:xfrm>
          <a:prstGeom prst="rect">
            <a:avLst/>
          </a:prstGeom>
          <a:noFill/>
        </p:spPr>
      </p:pic>
      <p:pic>
        <p:nvPicPr>
          <p:cNvPr id="16388" name="Picture 4" descr="C:\Users\Cаша\Downloads\XIX ст\f14ec3600f916823ff18c3c9e6632cb7_600x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556792"/>
            <a:ext cx="7185384" cy="4790256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79512" y="6453336"/>
            <a:ext cx="5760640" cy="404664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Колонада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583254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Дерев'яна та мурована архітектура.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Скульптура.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Палацово-паркові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комплекси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272808" cy="545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11560" y="260648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Стара біржа (арх. Ф. </a:t>
            </a:r>
            <a:r>
              <a:rPr lang="uk-UA" sz="2400" dirty="0" err="1" smtClean="0"/>
              <a:t>Боффо</a:t>
            </a:r>
            <a:r>
              <a:rPr lang="uk-UA" sz="2400" dirty="0" smtClean="0"/>
              <a:t>) м. Одеса 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7715200" cy="579520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Міський театр у Києві (арх. Андрій </a:t>
            </a:r>
            <a:r>
              <a:rPr lang="uk-UA" dirty="0" err="1" smtClean="0"/>
              <a:t>Меленський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З розвитком світського мистецтва почалося будівництво спеціальних театральних приміщень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7410" name="Picture 2" descr="C:\Users\Cаша\Downloads\XIX ст\ContentImageHand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6264696" cy="4698522"/>
          </a:xfrm>
          <a:prstGeom prst="rect">
            <a:avLst/>
          </a:prstGeom>
          <a:noFill/>
        </p:spPr>
      </p:pic>
      <p:pic>
        <p:nvPicPr>
          <p:cNvPr id="17411" name="Picture 3" descr="C:\Users\Cаша\Downloads\XIX ст\2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32855"/>
            <a:ext cx="8136904" cy="457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1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7715200" cy="579520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Театр </a:t>
            </a:r>
            <a:r>
              <a:rPr lang="uk-UA" dirty="0" err="1" smtClean="0"/>
              <a:t>Скарбека</a:t>
            </a:r>
            <a:r>
              <a:rPr lang="uk-UA" dirty="0" smtClean="0"/>
              <a:t> У Львові (арх. Я. </a:t>
            </a:r>
            <a:r>
              <a:rPr lang="uk-UA" dirty="0" err="1" smtClean="0"/>
              <a:t>Зальцман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18436" name="Picture 4" descr="C:\Users\Cаша\Downloads\XIX ст\teatr_skarbe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7632848" cy="5724636"/>
          </a:xfrm>
          <a:prstGeom prst="rect">
            <a:avLst/>
          </a:prstGeom>
          <a:noFill/>
        </p:spPr>
      </p:pic>
      <p:pic>
        <p:nvPicPr>
          <p:cNvPr id="18435" name="Picture 3" descr="C:\Users\Cаша\Downloads\XIX ст\3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latin typeface="Arial Black" pitchFamily="34" charset="0"/>
              </a:rPr>
              <a:t>Оперний театр в Одесі</a:t>
            </a:r>
            <a:br>
              <a:rPr lang="uk-UA" sz="2800" dirty="0" smtClean="0">
                <a:latin typeface="Arial Black" pitchFamily="34" charset="0"/>
              </a:rPr>
            </a:br>
            <a:r>
              <a:rPr lang="uk-UA" sz="2800" dirty="0" smtClean="0">
                <a:latin typeface="Arial Black" pitchFamily="34" charset="0"/>
              </a:rPr>
              <a:t>(арх. Жан де </a:t>
            </a:r>
            <a:r>
              <a:rPr lang="uk-UA" sz="2800" dirty="0" err="1" smtClean="0">
                <a:latin typeface="Arial Black" pitchFamily="34" charset="0"/>
              </a:rPr>
              <a:t>Томон</a:t>
            </a:r>
            <a:r>
              <a:rPr lang="uk-UA" sz="2800" dirty="0" smtClean="0">
                <a:latin typeface="Arial Black" pitchFamily="34" charset="0"/>
              </a:rPr>
              <a:t>)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9458" name="Picture 2" descr="C:\Users\Cаша\Downloads\XIX ст\P101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6840760" cy="4200227"/>
          </a:xfrm>
          <a:prstGeom prst="rect">
            <a:avLst/>
          </a:prstGeom>
          <a:noFill/>
        </p:spPr>
      </p:pic>
      <p:pic>
        <p:nvPicPr>
          <p:cNvPr id="19459" name="Picture 3" descr="C:\Users\Cаша\Downloads\XIX ст\130608939058605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7632848" cy="5061498"/>
          </a:xfrm>
          <a:prstGeom prst="rect">
            <a:avLst/>
          </a:prstGeom>
          <a:noFill/>
        </p:spPr>
      </p:pic>
      <p:pic>
        <p:nvPicPr>
          <p:cNvPr id="19460" name="Picture 4" descr="C:\Users\Cаша\Downloads\XIX ст\eb75ded65a196db839c818cd579607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06295"/>
            <a:ext cx="7776864" cy="5301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7859216" cy="579520"/>
          </a:xfrm>
        </p:spPr>
        <p:txBody>
          <a:bodyPr/>
          <a:lstStyle/>
          <a:p>
            <a:r>
              <a:rPr lang="uk-UA" dirty="0" smtClean="0"/>
              <a:t>Університет у м. Києві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Розвинулося будівництво різних навчальних закладів</a:t>
            </a:r>
            <a:endParaRPr lang="ru-RU" sz="2400" dirty="0"/>
          </a:p>
        </p:txBody>
      </p:sp>
      <p:pic>
        <p:nvPicPr>
          <p:cNvPr id="21506" name="Picture 2" descr="C:\Users\Cаша\Downloads\XIX ст\8eed696--w9ug3-8g-3jug3iolgm30gi3p9jg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6336704" cy="4699722"/>
          </a:xfrm>
          <a:prstGeom prst="rect">
            <a:avLst/>
          </a:prstGeom>
          <a:noFill/>
        </p:spPr>
      </p:pic>
      <p:pic>
        <p:nvPicPr>
          <p:cNvPr id="21507" name="Picture 3" descr="C:\Users\Cаша\Downloads\XIX ст\t8al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259"/>
            <a:ext cx="7056784" cy="472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Інститут шляхетних дівчат </a:t>
            </a:r>
            <a:br>
              <a:rPr lang="uk-UA" dirty="0" smtClean="0"/>
            </a:br>
            <a:r>
              <a:rPr lang="uk-UA" dirty="0" smtClean="0"/>
              <a:t>у м. Києві</a:t>
            </a:r>
            <a:endParaRPr lang="ru-RU" dirty="0"/>
          </a:p>
        </p:txBody>
      </p:sp>
      <p:pic>
        <p:nvPicPr>
          <p:cNvPr id="20482" name="Picture 2" descr="C:\Users\Cаша\Downloads\XIX ст\institut_blagorod_devic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7704856" cy="5056312"/>
          </a:xfrm>
          <a:prstGeom prst="rect">
            <a:avLst/>
          </a:prstGeom>
          <a:noFill/>
        </p:spPr>
      </p:pic>
      <p:pic>
        <p:nvPicPr>
          <p:cNvPr id="20483" name="Picture 3" descr="C:\Users\Cаша\Downloads\XIX ст\Безымянный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280920" cy="5361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7200" y="1625345"/>
            <a:ext cx="8075240" cy="2595743"/>
          </a:xfrm>
        </p:spPr>
        <p:txBody>
          <a:bodyPr>
            <a:normAutofit fontScale="92500" lnSpcReduction="10000"/>
          </a:bodyPr>
          <a:lstStyle/>
          <a:p>
            <a:r>
              <a:rPr lang="uk-UA" sz="3500" dirty="0" smtClean="0">
                <a:solidFill>
                  <a:schemeClr val="bg1"/>
                </a:solidFill>
              </a:rPr>
              <a:t>У культових спорудах:</a:t>
            </a:r>
          </a:p>
          <a:p>
            <a:r>
              <a:rPr lang="uk-UA" dirty="0" err="1" smtClean="0">
                <a:solidFill>
                  <a:schemeClr val="accent4"/>
                </a:solidFill>
              </a:rPr>
              <a:t>-прості</a:t>
            </a:r>
            <a:r>
              <a:rPr lang="uk-UA" dirty="0" smtClean="0">
                <a:solidFill>
                  <a:schemeClr val="accent4"/>
                </a:solidFill>
              </a:rPr>
              <a:t> прямокутні форми</a:t>
            </a:r>
          </a:p>
          <a:p>
            <a:r>
              <a:rPr lang="uk-UA" dirty="0" err="1" smtClean="0">
                <a:solidFill>
                  <a:schemeClr val="accent4"/>
                </a:solidFill>
              </a:rPr>
              <a:t>-одноярусний</a:t>
            </a:r>
            <a:r>
              <a:rPr lang="uk-UA" dirty="0" smtClean="0">
                <a:solidFill>
                  <a:schemeClr val="accent4"/>
                </a:solidFill>
              </a:rPr>
              <a:t> верх увінчувався куполом</a:t>
            </a:r>
          </a:p>
          <a:p>
            <a:r>
              <a:rPr lang="uk-UA" dirty="0" err="1" smtClean="0">
                <a:solidFill>
                  <a:schemeClr val="accent4"/>
                </a:solidFill>
              </a:rPr>
              <a:t>-обов’язкові</a:t>
            </a:r>
            <a:r>
              <a:rPr lang="uk-UA" dirty="0" smtClean="0">
                <a:solidFill>
                  <a:schemeClr val="accent4"/>
                </a:solidFill>
              </a:rPr>
              <a:t> колонні портики</a:t>
            </a:r>
          </a:p>
          <a:p>
            <a:r>
              <a:rPr lang="uk-UA" dirty="0" smtClean="0">
                <a:solidFill>
                  <a:schemeClr val="accent4"/>
                </a:solidFill>
              </a:rPr>
              <a:t>-хрестово-купольні або круглі храми</a:t>
            </a:r>
          </a:p>
          <a:p>
            <a:r>
              <a:rPr lang="uk-UA" dirty="0" err="1" smtClean="0">
                <a:solidFill>
                  <a:schemeClr val="accent4"/>
                </a:solidFill>
              </a:rPr>
              <a:t>-будова</a:t>
            </a:r>
            <a:r>
              <a:rPr lang="uk-UA" dirty="0" smtClean="0">
                <a:solidFill>
                  <a:schemeClr val="accent4"/>
                </a:solidFill>
              </a:rPr>
              <a:t> дзвіниць</a:t>
            </a:r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Класицизм знайшов своє вираження: </a:t>
            </a:r>
            <a:endParaRPr lang="ru-RU" dirty="0"/>
          </a:p>
        </p:txBody>
      </p:sp>
      <p:sp>
        <p:nvSpPr>
          <p:cNvPr id="5" name="Содержимое 1"/>
          <p:cNvSpPr>
            <a:spLocks noGrp="1"/>
          </p:cNvSpPr>
          <p:nvPr>
            <p:ph sz="half" idx="1"/>
          </p:nvPr>
        </p:nvSpPr>
        <p:spPr>
          <a:xfrm>
            <a:off x="611560" y="4437113"/>
            <a:ext cx="8075240" cy="1296143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спорудах культурного значення та навчальних закладів:</a:t>
            </a:r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1"/>
          <p:cNvSpPr txBox="1">
            <a:spLocks/>
          </p:cNvSpPr>
          <p:nvPr/>
        </p:nvSpPr>
        <p:spPr>
          <a:xfrm>
            <a:off x="691952" y="2348880"/>
            <a:ext cx="8219256" cy="345638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XIX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ст. в Україні працювало багато українських, російських та іноземних скульпторів, творчість яких є цінним внеском в українську культуру.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мистецтві класицизму важливу роль відігравала монументальна скульптура. 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609600" y="1061864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Скульптура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625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Мартос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Іван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Петрович</a:t>
            </a:r>
          </a:p>
        </p:txBody>
      </p:sp>
      <p:pic>
        <p:nvPicPr>
          <p:cNvPr id="6" name="Рисунок 10" descr="250px-I_P__Martos_by_P_O__Rossi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4660900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Группа 11"/>
          <p:cNvGrpSpPr>
            <a:grpSpLocks/>
          </p:cNvGrpSpPr>
          <p:nvPr/>
        </p:nvGrpSpPr>
        <p:grpSpPr bwMode="auto">
          <a:xfrm>
            <a:off x="285750" y="5857875"/>
            <a:ext cx="8501063" cy="785813"/>
            <a:chOff x="0" y="5429264"/>
            <a:chExt cx="9358346" cy="928694"/>
          </a:xfrm>
        </p:grpSpPr>
        <p:grpSp>
          <p:nvGrpSpPr>
            <p:cNvPr id="8" name="Группа 10"/>
            <p:cNvGrpSpPr>
              <a:grpSpLocks/>
            </p:cNvGrpSpPr>
            <p:nvPr/>
          </p:nvGrpSpPr>
          <p:grpSpPr bwMode="auto">
            <a:xfrm>
              <a:off x="0" y="5429264"/>
              <a:ext cx="5572196" cy="928694"/>
              <a:chOff x="0" y="500042"/>
              <a:chExt cx="9144000" cy="1428750"/>
            </a:xfrm>
          </p:grpSpPr>
          <p:grpSp>
            <p:nvGrpSpPr>
              <p:cNvPr id="16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18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7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Группа 17"/>
            <p:cNvGrpSpPr>
              <a:grpSpLocks/>
            </p:cNvGrpSpPr>
            <p:nvPr/>
          </p:nvGrpSpPr>
          <p:grpSpPr bwMode="auto">
            <a:xfrm>
              <a:off x="3286118" y="5429264"/>
              <a:ext cx="6072229" cy="928694"/>
              <a:chOff x="0" y="500042"/>
              <a:chExt cx="9144000" cy="1428750"/>
            </a:xfrm>
          </p:grpSpPr>
          <p:grpSp>
            <p:nvGrpSpPr>
              <p:cNvPr id="10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12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1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4286250" cy="1143000"/>
          </a:xfrm>
        </p:spPr>
        <p:txBody>
          <a:bodyPr/>
          <a:lstStyle/>
          <a:p>
            <a:pPr algn="just" eaLnBrk="1" hangingPunct="1"/>
            <a:r>
              <a:rPr lang="ru-RU" sz="2000" i="1" dirty="0" err="1" smtClean="0">
                <a:solidFill>
                  <a:srgbClr val="002060"/>
                </a:solidFill>
              </a:rPr>
              <a:t>Найвідоміший</a:t>
            </a:r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 err="1" smtClean="0">
                <a:solidFill>
                  <a:srgbClr val="002060"/>
                </a:solidFill>
              </a:rPr>
              <a:t>пам’ятник</a:t>
            </a:r>
            <a:r>
              <a:rPr lang="ru-RU" sz="2000" i="1" dirty="0" smtClean="0">
                <a:solidFill>
                  <a:srgbClr val="002060"/>
                </a:solidFill>
              </a:rPr>
              <a:t> К. </a:t>
            </a:r>
            <a:r>
              <a:rPr lang="ru-RU" sz="2000" i="1" dirty="0" err="1" smtClean="0">
                <a:solidFill>
                  <a:srgbClr val="002060"/>
                </a:solidFill>
              </a:rPr>
              <a:t>Мініну</a:t>
            </a:r>
            <a:r>
              <a:rPr lang="ru-RU" sz="2000" i="1" dirty="0" smtClean="0">
                <a:solidFill>
                  <a:srgbClr val="002060"/>
                </a:solidFill>
              </a:rPr>
              <a:t> та Д. </a:t>
            </a:r>
            <a:r>
              <a:rPr lang="ru-RU" sz="2000" i="1" dirty="0" err="1" smtClean="0">
                <a:solidFill>
                  <a:srgbClr val="002060"/>
                </a:solidFill>
              </a:rPr>
              <a:t>Пожарському</a:t>
            </a:r>
            <a:r>
              <a:rPr lang="ru-RU" sz="2000" i="1" dirty="0" smtClean="0">
                <a:solidFill>
                  <a:srgbClr val="002060"/>
                </a:solidFill>
              </a:rPr>
              <a:t> в </a:t>
            </a:r>
            <a:r>
              <a:rPr lang="ru-RU" sz="2000" i="1" dirty="0" err="1" smtClean="0">
                <a:solidFill>
                  <a:srgbClr val="002060"/>
                </a:solidFill>
              </a:rPr>
              <a:t>Москві</a:t>
            </a:r>
            <a:r>
              <a:rPr lang="ru-RU" sz="2000" i="1" dirty="0" smtClean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6" name="Рисунок 2" descr="img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4206" y="285728"/>
            <a:ext cx="3875512" cy="62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1520" y="414908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52413" algn="just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пам’ятнику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K.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Мініну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та Д.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Пожарському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Москві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є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напис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 «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Сочинилъ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и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изваялъ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Іоаннъ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Петровичъ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Мартосъ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родом из Ични». Так у 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камені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увічнив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своє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ім’я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та свою малу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вітчизну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видатний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російський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скульптор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українського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походження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5" descr="первый памятник прект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857375" cy="277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00250" y="357188"/>
            <a:ext cx="2857500" cy="20716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Ескіз до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пам’ятника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К. </a:t>
            </a:r>
            <a:r>
              <a:rPr lang="ru-RU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Мініну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та Д. </a:t>
            </a:r>
            <a:r>
              <a:rPr lang="ru-RU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Пожарському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Москві</a:t>
            </a:r>
            <a:r>
              <a:rPr lang="ru-RU" sz="1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r>
              <a:rPr lang="uk-UA" sz="1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1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8208912" cy="936103"/>
          </a:xfrm>
        </p:spPr>
        <p:txBody>
          <a:bodyPr>
            <a:normAutofit fontScale="47500" lnSpcReduction="20000"/>
          </a:bodyPr>
          <a:lstStyle/>
          <a:p>
            <a:pPr marL="0" indent="361950">
              <a:buNone/>
            </a:pPr>
            <a:r>
              <a:rPr lang="uk-UA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На початку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uk-UA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ст. пам'яток дерев'яного зодчества в Україні було багато. Споруджували житло, господарські будівлі, оборонні системи замків і фортець, церкви. Але із се­редини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uk-UA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ст. було заборонено будувати церкви з дерева в українських народних традиціях. Дерев'яні храми почали зводити, а давні церкви перебудовувати у стилі класицизму. З огляду на чутливість матеріалу до впливу часу, більшість давніх дерев'яних споруд не збереглася.</a:t>
            </a:r>
            <a:endParaRPr lang="ru-RU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361950">
              <a:buNone/>
            </a:pP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26715"/>
            <a:ext cx="3877267" cy="332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788024" y="5949280"/>
            <a:ext cx="4212976" cy="695000"/>
          </a:xfrm>
          <a:prstGeom prst="rect">
            <a:avLst/>
          </a:prstGeom>
          <a:effectLst/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Преображенська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церква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, 1849 р. </a:t>
            </a:r>
          </a:p>
          <a:p>
            <a:pPr algn="ctr"/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С.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Сухоліси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Київська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обл.</a:t>
            </a:r>
            <a:endParaRPr lang="uk-UA" sz="1600" dirty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27584" y="1628800"/>
            <a:ext cx="3168352" cy="91102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Церква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св.Йосифа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, 1769 </a:t>
            </a:r>
          </a:p>
          <a:p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с.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Бірки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Волинська</a:t>
            </a:r>
            <a:r>
              <a:rPr lang="ru-RU" sz="1600" dirty="0" smtClean="0">
                <a:solidFill>
                  <a:schemeClr val="bg2"/>
                </a:solidFill>
                <a:latin typeface="Arial Black" pitchFamily="34" charset="0"/>
                <a:cs typeface="Times New Roman" pitchFamily="18" charset="0"/>
              </a:rPr>
              <a:t> обл.</a:t>
            </a:r>
            <a:endParaRPr lang="uk-UA" sz="1600" dirty="0">
              <a:solidFill>
                <a:schemeClr val="bg2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2050884" cy="271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91" y="2564904"/>
            <a:ext cx="4269609" cy="34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43375" y="274638"/>
            <a:ext cx="4543425" cy="1143000"/>
          </a:xfrm>
        </p:spPr>
        <p:txBody>
          <a:bodyPr/>
          <a:lstStyle/>
          <a:p>
            <a:pPr eaLnBrk="1" hangingPunct="1"/>
            <a:r>
              <a:rPr lang="uk-UA" sz="2800" b="1" i="1" dirty="0" smtClean="0">
                <a:solidFill>
                  <a:schemeClr val="bg1"/>
                </a:solidFill>
              </a:rPr>
              <a:t>Пам'ятник Олександру І</a:t>
            </a:r>
            <a:endParaRPr lang="ru-RU" sz="2800" b="1" i="1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2" descr="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2789238"/>
            <a:ext cx="5997575" cy="3568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3" descr="post-2278-1140123077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3727450" cy="521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надгробие С.С.Волконской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357313"/>
            <a:ext cx="2736850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3" descr="393-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142875"/>
            <a:ext cx="3165475" cy="409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286125" y="1928813"/>
            <a:ext cx="2571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Надгробний пам’ятник княгині Олени Куракіної</a:t>
            </a: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429000" y="4429125"/>
            <a:ext cx="5286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Надгробні пам’ятники — найкращі твори Мартоса, праця над ними найбільше відповідала ліричноелегійній вдачі Мартоса</a:t>
            </a:r>
            <a:r>
              <a:rPr lang="uk-UA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ru-RU">
                <a:solidFill>
                  <a:schemeClr val="bg1"/>
                </a:solidFill>
                <a:latin typeface="Calibri" pitchFamily="34" charset="0"/>
              </a:rPr>
              <a:t>Музика</a:t>
            </a:r>
            <a:r>
              <a:rPr lang="uk-UA">
                <a:solidFill>
                  <a:schemeClr val="bg1"/>
                </a:solidFill>
                <a:latin typeface="Calibri" pitchFamily="34" charset="0"/>
              </a:rPr>
              <a:t>нт </a:t>
            </a:r>
            <a:r>
              <a:rPr lang="ru-RU">
                <a:solidFill>
                  <a:schemeClr val="bg1"/>
                </a:solidFill>
                <a:latin typeface="Calibri" pitchFamily="34" charset="0"/>
              </a:rPr>
              <a:t> Глинка казав про нього; що «його мармур плаче». Найбільш відомий- пам’ятник княгині Олени Куракіної, цієї блискучої красуні Петербурга, що померла в молодому віці.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71500" y="500063"/>
            <a:ext cx="322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Надгробний</a:t>
            </a:r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пам’ятник</a:t>
            </a:r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княгині</a:t>
            </a:r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С.С.Волконськ</a:t>
            </a:r>
            <a:r>
              <a:rPr lang="uk-UA" b="1" i="1" dirty="0" err="1">
                <a:solidFill>
                  <a:schemeClr val="bg1"/>
                </a:solidFill>
                <a:latin typeface="Calibri" pitchFamily="34" charset="0"/>
              </a:rPr>
              <a:t>ої</a:t>
            </a:r>
            <a:endParaRPr lang="ru-RU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Скульптура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84784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Відомий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пам’ятник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Рішельє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Одесі</a:t>
            </a:r>
            <a:r>
              <a:rPr lang="ru-RU" b="1" dirty="0" smtClean="0">
                <a:solidFill>
                  <a:schemeClr val="bg1"/>
                </a:solidFill>
              </a:rPr>
              <a:t>, над </a:t>
            </a:r>
            <a:r>
              <a:rPr lang="ru-RU" b="1" dirty="0" err="1" smtClean="0">
                <a:solidFill>
                  <a:schemeClr val="bg1"/>
                </a:solidFill>
              </a:rPr>
              <a:t>яким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Мартос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працював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у </a:t>
            </a:r>
            <a:r>
              <a:rPr lang="ru-RU" b="1" dirty="0" smtClean="0">
                <a:solidFill>
                  <a:schemeClr val="bg1"/>
                </a:solidFill>
              </a:rPr>
              <a:t>1823—1828 </a:t>
            </a:r>
            <a:r>
              <a:rPr lang="ru-RU" b="1" dirty="0" err="1" smtClean="0">
                <a:solidFill>
                  <a:schemeClr val="bg1"/>
                </a:solidFill>
              </a:rPr>
              <a:t>pp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2530" name="Picture 2" descr="C:\Users\Cаша\Downloads\XIX ст\199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8710646" cy="3240360"/>
          </a:xfrm>
          <a:prstGeom prst="rect">
            <a:avLst/>
          </a:prstGeom>
          <a:noFill/>
        </p:spPr>
      </p:pic>
      <p:pic>
        <p:nvPicPr>
          <p:cNvPr id="22531" name="Picture 3" descr="C:\Users\Cаша\Downloads\XIX ст\odessa-walk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5022" y="1340768"/>
            <a:ext cx="3551434" cy="534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908720"/>
            <a:ext cx="3970784" cy="114300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Пам’ятник князю Володимиру,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в честь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хрещення Русі,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1850 – 1853 </a:t>
            </a:r>
            <a:r>
              <a:rPr lang="uk-UA" sz="2400" dirty="0" err="1" smtClean="0">
                <a:solidFill>
                  <a:schemeClr val="bg1"/>
                </a:solidFill>
                <a:latin typeface="Arial Black" pitchFamily="34" charset="0"/>
              </a:rPr>
              <a:t>рр</a:t>
            </a: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,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скульптор І. </a:t>
            </a:r>
            <a:r>
              <a:rPr lang="uk-UA" sz="2400" dirty="0" err="1" smtClean="0">
                <a:solidFill>
                  <a:schemeClr val="bg1"/>
                </a:solidFill>
                <a:latin typeface="Arial Black" pitchFamily="34" charset="0"/>
              </a:rPr>
              <a:t>Мартос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3554" name="Picture 2" descr="C:\Users\Cаша\Downloads\XIX ст\12905.jpg"/>
          <p:cNvPicPr>
            <a:picLocks noChangeAspect="1" noChangeArrowheads="1"/>
          </p:cNvPicPr>
          <p:nvPr/>
        </p:nvPicPr>
        <p:blipFill>
          <a:blip r:embed="rId2" cstate="print"/>
          <a:srcRect l="25758" r="19508"/>
          <a:stretch>
            <a:fillRect/>
          </a:stretch>
        </p:blipFill>
        <p:spPr bwMode="auto">
          <a:xfrm>
            <a:off x="4499992" y="260648"/>
            <a:ext cx="4464496" cy="6117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2151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err="1" smtClean="0">
                <a:solidFill>
                  <a:schemeClr val="bg1"/>
                </a:solidFill>
              </a:rPr>
              <a:t>Леонід</a:t>
            </a:r>
            <a:r>
              <a:rPr lang="uk-UA" sz="3600" b="1" dirty="0" smtClean="0">
                <a:solidFill>
                  <a:schemeClr val="bg1"/>
                </a:solidFill>
              </a:rPr>
              <a:t> Володимирович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Позен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(1849—192</a:t>
            </a:r>
            <a:r>
              <a:rPr lang="uk-UA" sz="3200" dirty="0" smtClean="0">
                <a:solidFill>
                  <a:schemeClr val="bg1"/>
                </a:solidFill>
              </a:rPr>
              <a:t>1</a:t>
            </a:r>
            <a:r>
              <a:rPr lang="ru-RU" sz="3200" dirty="0" smtClean="0">
                <a:solidFill>
                  <a:schemeClr val="bg1"/>
                </a:solidFill>
              </a:rPr>
              <a:t>)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endParaRPr lang="ru-RU" sz="3200" dirty="0" smtClean="0">
              <a:solidFill>
                <a:schemeClr val="bg1"/>
              </a:solidFill>
            </a:endParaRPr>
          </a:p>
        </p:txBody>
      </p:sp>
      <p:pic>
        <p:nvPicPr>
          <p:cNvPr id="8195" name="Picture 2" descr="E:\Мои документы\Мои рисунки\406px-Yaroshenko_N._L.V.Pozen1885.jpg"/>
          <p:cNvPicPr>
            <a:picLocks noChangeAspect="1" noChangeArrowheads="1"/>
          </p:cNvPicPr>
          <p:nvPr/>
        </p:nvPicPr>
        <p:blipFill>
          <a:blip r:embed="rId2" cstate="print"/>
          <a:srcRect t="2997"/>
          <a:stretch>
            <a:fillRect/>
          </a:stretch>
        </p:blipFill>
        <p:spPr bwMode="auto">
          <a:xfrm>
            <a:off x="428625" y="1071563"/>
            <a:ext cx="3233738" cy="4624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2" descr="E:\Мои документы\Мои рисунки\позен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87" y="2348880"/>
            <a:ext cx="30718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3968" y="2996952"/>
            <a:ext cx="2643188" cy="9286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Козак</a:t>
            </a: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розвідці</a:t>
            </a: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</a:b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Автор: </a:t>
            </a:r>
            <a:r>
              <a:rPr lang="ru-RU" sz="2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Леонід</a:t>
            </a: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Позен</a:t>
            </a:r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3857625" y="5000625"/>
            <a:ext cx="210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Calibri" pitchFamily="34" charset="0"/>
              </a:rPr>
              <a:t>Ярошенко М.</a:t>
            </a:r>
            <a:br>
              <a:rPr lang="uk-UA" b="1" i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uk-UA" b="1" i="1" dirty="0">
                <a:solidFill>
                  <a:schemeClr val="bg1"/>
                </a:solidFill>
                <a:latin typeface="Calibri" pitchFamily="34" charset="0"/>
              </a:rPr>
              <a:t>Леонід  </a:t>
            </a:r>
            <a:r>
              <a:rPr lang="uk-UA" b="1" i="1" dirty="0" err="1">
                <a:solidFill>
                  <a:schemeClr val="bg1"/>
                </a:solidFill>
                <a:latin typeface="Calibri" pitchFamily="34" charset="0"/>
              </a:rPr>
              <a:t>Позен</a:t>
            </a:r>
            <a:r>
              <a:rPr lang="uk-UA" b="1" i="1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n-US" b="1" i="1" dirty="0">
                <a:solidFill>
                  <a:schemeClr val="bg1"/>
                </a:solidFill>
                <a:latin typeface="Calibri" pitchFamily="34" charset="0"/>
              </a:rPr>
              <a:t>1885</a:t>
            </a:r>
            <a:endParaRPr lang="ru-RU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357188" y="5857875"/>
            <a:ext cx="8501062" cy="785813"/>
            <a:chOff x="0" y="5429264"/>
            <a:chExt cx="9358346" cy="928694"/>
          </a:xfrm>
        </p:grpSpPr>
        <p:grpSp>
          <p:nvGrpSpPr>
            <p:cNvPr id="3" name="Группа 10"/>
            <p:cNvGrpSpPr>
              <a:grpSpLocks/>
            </p:cNvGrpSpPr>
            <p:nvPr/>
          </p:nvGrpSpPr>
          <p:grpSpPr bwMode="auto">
            <a:xfrm>
              <a:off x="0" y="5429264"/>
              <a:ext cx="5572196" cy="928694"/>
              <a:chOff x="0" y="500042"/>
              <a:chExt cx="9144000" cy="1428750"/>
            </a:xfrm>
          </p:grpSpPr>
          <p:grpSp>
            <p:nvGrpSpPr>
              <p:cNvPr id="4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8210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1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2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3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209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Группа 17"/>
            <p:cNvGrpSpPr>
              <a:grpSpLocks/>
            </p:cNvGrpSpPr>
            <p:nvPr/>
          </p:nvGrpSpPr>
          <p:grpSpPr bwMode="auto">
            <a:xfrm>
              <a:off x="3286118" y="5429264"/>
              <a:ext cx="6072229" cy="928694"/>
              <a:chOff x="0" y="500042"/>
              <a:chExt cx="9144000" cy="1428750"/>
            </a:xfrm>
          </p:grpSpPr>
          <p:grpSp>
            <p:nvGrpSpPr>
              <p:cNvPr id="7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8204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5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6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7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203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2" name="Прямоугольник 21"/>
          <p:cNvSpPr/>
          <p:nvPr/>
        </p:nvSpPr>
        <p:spPr>
          <a:xfrm>
            <a:off x="4283968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Стриманістю і реалістичним трактуванням образів відрізняються твори Леоніда </a:t>
            </a:r>
            <a:r>
              <a:rPr lang="uk-UA" dirty="0" err="1" smtClean="0">
                <a:solidFill>
                  <a:schemeClr val="bg1"/>
                </a:solidFill>
              </a:rPr>
              <a:t>Позена</a:t>
            </a:r>
            <a:r>
              <a:rPr lang="uk-UA" dirty="0" smtClean="0">
                <a:solidFill>
                  <a:schemeClr val="bg1"/>
                </a:solidFill>
              </a:rPr>
              <a:t>.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bg1"/>
                </a:solidFill>
              </a:rPr>
              <a:t>Л. </a:t>
            </a:r>
            <a:r>
              <a:rPr lang="uk-UA" sz="2800" dirty="0" err="1" smtClean="0">
                <a:solidFill>
                  <a:schemeClr val="bg1"/>
                </a:solidFill>
              </a:rPr>
              <a:t>Позен</a:t>
            </a:r>
            <a:r>
              <a:rPr lang="uk-UA" sz="2800" dirty="0" smtClean="0">
                <a:solidFill>
                  <a:schemeClr val="bg1"/>
                </a:solidFill>
              </a:rPr>
              <a:t/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Пам'ятник Івану Котляревському у Полтаві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219" name="Рисунок 2" descr="pw_14318431_Kotlyarevskii1.jpg"/>
          <p:cNvPicPr>
            <a:picLocks noGrp="1" noChangeAspect="1"/>
          </p:cNvPicPr>
          <p:nvPr isPhoto="1"/>
        </p:nvPicPr>
        <p:blipFill>
          <a:blip r:embed="rId2" cstate="print"/>
          <a:srcRect l="6763" r="18857"/>
          <a:stretch>
            <a:fillRect/>
          </a:stretch>
        </p:blipFill>
        <p:spPr bwMode="auto">
          <a:xfrm>
            <a:off x="1475656" y="1887537"/>
            <a:ext cx="4929187" cy="497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Рисунок 3" descr="one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000250"/>
            <a:ext cx="3906838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аша\Downloads\XIX ст\171375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2826314" cy="37684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588224" y="4653136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Найвідомішою </a:t>
            </a:r>
            <a:r>
              <a:rPr lang="uk-UA" dirty="0" smtClean="0">
                <a:solidFill>
                  <a:schemeClr val="bg1"/>
                </a:solidFill>
              </a:rPr>
              <a:t>пам'яткою монументальної скульптури є пам'ятник І. Котляревському.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352748" y="2204864"/>
            <a:ext cx="249917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2400" dirty="0" smtClean="0">
                <a:solidFill>
                  <a:schemeClr val="bg1"/>
                </a:solidFill>
              </a:rPr>
              <a:t>Л. </a:t>
            </a:r>
            <a:r>
              <a:rPr lang="uk-UA" sz="2400" dirty="0" err="1" smtClean="0">
                <a:solidFill>
                  <a:schemeClr val="bg1"/>
                </a:solidFill>
              </a:rPr>
              <a:t>Позен</a:t>
            </a:r>
            <a:r>
              <a:rPr lang="uk-UA" sz="2400" dirty="0" smtClean="0">
                <a:solidFill>
                  <a:schemeClr val="bg1"/>
                </a:solidFill>
              </a:rPr>
              <a:t/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Пам'ятник Миколі Гоголю у Полтаві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10243" name="Picture 4" descr="E:\Мои документы\Мои рисунки\450PX-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214313"/>
            <a:ext cx="485775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Группа 16"/>
          <p:cNvGrpSpPr>
            <a:grpSpLocks/>
          </p:cNvGrpSpPr>
          <p:nvPr/>
        </p:nvGrpSpPr>
        <p:grpSpPr bwMode="auto">
          <a:xfrm>
            <a:off x="285750" y="214313"/>
            <a:ext cx="928688" cy="6643687"/>
            <a:chOff x="8001024" y="0"/>
            <a:chExt cx="928662" cy="7929574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8001024" y="0"/>
              <a:ext cx="928662" cy="4000508"/>
              <a:chOff x="7500938" y="571500"/>
              <a:chExt cx="1643062" cy="6286500"/>
            </a:xfrm>
          </p:grpSpPr>
          <p:pic>
            <p:nvPicPr>
              <p:cNvPr id="10252" name="Picture 4" descr="G:\Декоративные рамки, узоры, ленты, орнаменты\Орнаменты\RS-02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07288" y="2143125"/>
                <a:ext cx="1636712" cy="1643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Группа 11"/>
              <p:cNvGrpSpPr>
                <a:grpSpLocks/>
              </p:cNvGrpSpPr>
              <p:nvPr/>
            </p:nvGrpSpPr>
            <p:grpSpPr bwMode="auto">
              <a:xfrm>
                <a:off x="7500938" y="571500"/>
                <a:ext cx="1643062" cy="6286500"/>
                <a:chOff x="7500938" y="571500"/>
                <a:chExt cx="1643062" cy="6286500"/>
              </a:xfrm>
            </p:grpSpPr>
            <p:pic>
              <p:nvPicPr>
                <p:cNvPr id="10254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72375" y="3714750"/>
                  <a:ext cx="1571625" cy="157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55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72375" y="5280025"/>
                  <a:ext cx="1571625" cy="157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56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00938" y="571500"/>
                  <a:ext cx="1643062" cy="1649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" name="Группа 10"/>
            <p:cNvGrpSpPr>
              <a:grpSpLocks/>
            </p:cNvGrpSpPr>
            <p:nvPr/>
          </p:nvGrpSpPr>
          <p:grpSpPr bwMode="auto">
            <a:xfrm>
              <a:off x="8001024" y="3929066"/>
              <a:ext cx="928662" cy="4000508"/>
              <a:chOff x="7500938" y="571500"/>
              <a:chExt cx="1643062" cy="6286500"/>
            </a:xfrm>
          </p:grpSpPr>
          <p:pic>
            <p:nvPicPr>
              <p:cNvPr id="10247" name="Picture 4" descr="G:\Декоративные рамки, узоры, ленты, орнаменты\Орнаменты\RS-02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07288" y="2143125"/>
                <a:ext cx="1636712" cy="1643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" name="Группа 11"/>
              <p:cNvGrpSpPr>
                <a:grpSpLocks/>
              </p:cNvGrpSpPr>
              <p:nvPr/>
            </p:nvGrpSpPr>
            <p:grpSpPr bwMode="auto">
              <a:xfrm>
                <a:off x="7500938" y="571500"/>
                <a:ext cx="1643062" cy="6286500"/>
                <a:chOff x="7500938" y="571500"/>
                <a:chExt cx="1643062" cy="6286500"/>
              </a:xfrm>
            </p:grpSpPr>
            <p:pic>
              <p:nvPicPr>
                <p:cNvPr id="10249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72375" y="3714750"/>
                  <a:ext cx="1571625" cy="157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50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72375" y="5280025"/>
                  <a:ext cx="1571625" cy="157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51" name="Picture 4" descr="G:\Декоративные рамки, узоры, ленты, орнаменты\Орнаменты\RS-02C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500938" y="571500"/>
                  <a:ext cx="1643062" cy="1649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49835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uk-UA" dirty="0" smtClean="0">
                <a:solidFill>
                  <a:schemeClr val="bg1"/>
                </a:solidFill>
              </a:rPr>
              <a:t>Стриманістю і реалістичним трактуванням образів відрізняються твори Леоніда </a:t>
            </a:r>
            <a:r>
              <a:rPr lang="uk-UA" dirty="0" err="1" smtClean="0">
                <a:solidFill>
                  <a:schemeClr val="bg1"/>
                </a:solidFill>
              </a:rPr>
              <a:t>Позена</a:t>
            </a:r>
            <a:r>
              <a:rPr lang="uk-UA" dirty="0" smtClean="0">
                <a:solidFill>
                  <a:schemeClr val="bg1"/>
                </a:solidFill>
              </a:rPr>
              <a:t>. Найвідомішою пам'яткою монументальної скульптури є пам'ятник І. Котляревському. Станкові скульптури митця відрізняються яскраво вираженими національними рисами. Значне місце у творчості Л.</a:t>
            </a:r>
            <a:r>
              <a:rPr lang="uk-UA" dirty="0" err="1" smtClean="0">
                <a:solidFill>
                  <a:schemeClr val="bg1"/>
                </a:solidFill>
              </a:rPr>
              <a:t>Позена</a:t>
            </a:r>
            <a:r>
              <a:rPr lang="uk-UA" dirty="0" smtClean="0">
                <a:solidFill>
                  <a:schemeClr val="bg1"/>
                </a:solidFill>
              </a:rPr>
              <a:t> посідала історична тематика (</a:t>
            </a:r>
            <a:r>
              <a:rPr lang="uk-UA" dirty="0" err="1" smtClean="0">
                <a:solidFill>
                  <a:schemeClr val="bg1"/>
                </a:solidFill>
              </a:rPr>
              <a:t>“Скіф”</a:t>
            </a:r>
            <a:r>
              <a:rPr lang="uk-UA" dirty="0" smtClean="0">
                <a:solidFill>
                  <a:schemeClr val="bg1"/>
                </a:solidFill>
              </a:rPr>
              <a:t>),  та пов'язана з життям запорозьких козаків («Запорожець у розвідці»).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26628" name="Picture 4" descr="C:\Users\Cаша\Downloads\XIX ст\2707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8720"/>
            <a:ext cx="4287836" cy="5544616"/>
          </a:xfrm>
          <a:prstGeom prst="rect">
            <a:avLst/>
          </a:prstGeom>
          <a:noFill/>
        </p:spPr>
      </p:pic>
      <p:pic>
        <p:nvPicPr>
          <p:cNvPr id="26627" name="Picture 3" descr="C:\Users\Cаша\Downloads\XIX ст\88627654_large_IMG_4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4478" y="3356992"/>
            <a:ext cx="5018740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00063" y="4869160"/>
            <a:ext cx="3571875" cy="1143000"/>
          </a:xfrm>
        </p:spPr>
        <p:txBody>
          <a:bodyPr/>
          <a:lstStyle/>
          <a:p>
            <a:pPr eaLnBrk="1" hangingPunct="1"/>
            <a:r>
              <a:rPr lang="uk-UA" sz="1800" dirty="0" smtClean="0">
                <a:solidFill>
                  <a:schemeClr val="bg1"/>
                </a:solidFill>
              </a:rPr>
              <a:t>І.</a:t>
            </a:r>
            <a:r>
              <a:rPr lang="uk-UA" sz="1800" dirty="0" err="1" smtClean="0">
                <a:solidFill>
                  <a:schemeClr val="bg1"/>
                </a:solidFill>
              </a:rPr>
              <a:t>Репін</a:t>
            </a:r>
            <a:r>
              <a:rPr lang="uk-UA" sz="1800" dirty="0" smtClean="0">
                <a:solidFill>
                  <a:schemeClr val="bg1"/>
                </a:solidFill>
              </a:rPr>
              <a:t/>
            </a:r>
            <a:br>
              <a:rPr lang="uk-UA" sz="1800" dirty="0" smtClean="0">
                <a:solidFill>
                  <a:schemeClr val="bg1"/>
                </a:solidFill>
              </a:rPr>
            </a:br>
            <a:r>
              <a:rPr lang="uk-UA" sz="1800" dirty="0" smtClean="0">
                <a:solidFill>
                  <a:schemeClr val="bg1"/>
                </a:solidFill>
              </a:rPr>
              <a:t>Портрет М.</a:t>
            </a:r>
            <a:r>
              <a:rPr lang="uk-UA" sz="1800" dirty="0" err="1" smtClean="0">
                <a:solidFill>
                  <a:schemeClr val="bg1"/>
                </a:solidFill>
              </a:rPr>
              <a:t>Микешина</a:t>
            </a:r>
            <a:r>
              <a:rPr lang="uk-UA" sz="1800" dirty="0" smtClean="0">
                <a:solidFill>
                  <a:schemeClr val="bg1"/>
                </a:solidFill>
              </a:rPr>
              <a:t> 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pic>
        <p:nvPicPr>
          <p:cNvPr id="12291" name="Picture 3" descr="E:\Мои документы\Мои рисунки\0Mikeshin_Leyb_gusaryu_k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1500188"/>
            <a:ext cx="5067300" cy="4033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2" descr="E:\Мои документы\Мои рисунки\200px-Mikeshin_by_Rep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57188"/>
            <a:ext cx="3786187" cy="467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5148064" y="548680"/>
            <a:ext cx="3430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М.Микешин. </a:t>
            </a:r>
          </a:p>
          <a:p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Лейб-гусари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біля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водопою. 1853</a:t>
            </a:r>
          </a:p>
        </p:txBody>
      </p: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357188" y="5786438"/>
            <a:ext cx="8501062" cy="785812"/>
            <a:chOff x="0" y="5429264"/>
            <a:chExt cx="9358346" cy="928694"/>
          </a:xfrm>
        </p:grpSpPr>
        <p:grpSp>
          <p:nvGrpSpPr>
            <p:cNvPr id="3" name="Группа 10"/>
            <p:cNvGrpSpPr>
              <a:grpSpLocks/>
            </p:cNvGrpSpPr>
            <p:nvPr/>
          </p:nvGrpSpPr>
          <p:grpSpPr bwMode="auto">
            <a:xfrm>
              <a:off x="0" y="5429264"/>
              <a:ext cx="5572196" cy="928694"/>
              <a:chOff x="0" y="500042"/>
              <a:chExt cx="9144000" cy="1428750"/>
            </a:xfrm>
          </p:grpSpPr>
          <p:grpSp>
            <p:nvGrpSpPr>
              <p:cNvPr id="4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12305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6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7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8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304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Группа 17"/>
            <p:cNvGrpSpPr>
              <a:grpSpLocks/>
            </p:cNvGrpSpPr>
            <p:nvPr/>
          </p:nvGrpSpPr>
          <p:grpSpPr bwMode="auto">
            <a:xfrm>
              <a:off x="3286118" y="5429264"/>
              <a:ext cx="6072229" cy="928694"/>
              <a:chOff x="0" y="500042"/>
              <a:chExt cx="9144000" cy="1428750"/>
            </a:xfrm>
          </p:grpSpPr>
          <p:grpSp>
            <p:nvGrpSpPr>
              <p:cNvPr id="6" name="Группа 8"/>
              <p:cNvGrpSpPr>
                <a:grpSpLocks/>
              </p:cNvGrpSpPr>
              <p:nvPr/>
            </p:nvGrpSpPr>
            <p:grpSpPr bwMode="auto">
              <a:xfrm>
                <a:off x="0" y="500042"/>
                <a:ext cx="7354894" cy="1428750"/>
                <a:chOff x="0" y="500042"/>
                <a:chExt cx="7354894" cy="1428750"/>
              </a:xfrm>
            </p:grpSpPr>
            <p:pic>
              <p:nvPicPr>
                <p:cNvPr id="12299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3643306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0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1785918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1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0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2" name="Picture 1" descr="G:\Декоративные рамки, узоры, ленты, орнаменты\Орнаменты\AR-08C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1540" b="11537"/>
                <a:stretch>
                  <a:fillRect/>
                </a:stretch>
              </p:blipFill>
              <p:spPr bwMode="auto">
                <a:xfrm>
                  <a:off x="5500694" y="500042"/>
                  <a:ext cx="1854200" cy="1428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298" name="Picture 1" descr="G:\Декоративные рамки, узоры, ленты, орнаменты\Орнаменты\AR-08C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1540" b="11537"/>
              <a:stretch>
                <a:fillRect/>
              </a:stretch>
            </p:blipFill>
            <p:spPr bwMode="auto">
              <a:xfrm>
                <a:off x="7289800" y="500042"/>
                <a:ext cx="185420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 descr="E:\Мои документы\Мои рисунки\SPB_Monument_of_Catherine_II_1890-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357188"/>
            <a:ext cx="4275137" cy="5949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1"/>
          <p:cNvSpPr>
            <a:spLocks noChangeArrowheads="1"/>
          </p:cNvSpPr>
          <p:nvPr/>
        </p:nvSpPr>
        <p:spPr bwMode="auto">
          <a:xfrm>
            <a:off x="5651500" y="1557338"/>
            <a:ext cx="316897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i="1" dirty="0" err="1">
                <a:solidFill>
                  <a:schemeClr val="bg1"/>
                </a:solidFill>
              </a:rPr>
              <a:t>Пам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000" b="1" i="1" dirty="0" err="1">
                <a:solidFill>
                  <a:schemeClr val="bg1"/>
                </a:solidFill>
              </a:rPr>
              <a:t>ятник</a:t>
            </a:r>
            <a:r>
              <a:rPr lang="uk-UA" sz="2000" b="1" i="1" dirty="0">
                <a:solidFill>
                  <a:schemeClr val="bg1"/>
                </a:solidFill>
              </a:rPr>
              <a:t>  </a:t>
            </a:r>
            <a:r>
              <a:rPr lang="uk-UA" sz="2000" b="1" i="1" dirty="0" err="1">
                <a:solidFill>
                  <a:schemeClr val="bg1"/>
                </a:solidFill>
              </a:rPr>
              <a:t>Єкатерині</a:t>
            </a:r>
            <a:r>
              <a:rPr lang="ru-RU" sz="2000" b="1" i="1" dirty="0">
                <a:solidFill>
                  <a:schemeClr val="bg1"/>
                </a:solidFill>
                <a:latin typeface="Calibri" pitchFamily="34" charset="0"/>
              </a:rPr>
              <a:t> II в </a:t>
            </a:r>
            <a:r>
              <a:rPr lang="ru-RU" sz="2000" b="1" i="1" dirty="0" err="1">
                <a:solidFill>
                  <a:schemeClr val="bg1"/>
                </a:solidFill>
                <a:latin typeface="Calibri" pitchFamily="34" charset="0"/>
              </a:rPr>
              <a:t>Санкт-Петербур</a:t>
            </a:r>
            <a:r>
              <a:rPr lang="ru-RU" sz="2000" b="1" i="1" dirty="0" err="1">
                <a:solidFill>
                  <a:schemeClr val="bg1"/>
                </a:solidFill>
              </a:rPr>
              <a:t>зі</a:t>
            </a:r>
            <a:r>
              <a:rPr lang="ru-RU" sz="2000" b="1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Calibri" pitchFamily="34" charset="0"/>
              </a:rPr>
              <a:t>1873</a:t>
            </a:r>
            <a:r>
              <a:rPr lang="ru-RU" sz="20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316" name="Picture 1" descr="G:\Декоративные рамки, узоры, ленты, орнаменты\Орнаменты\AR-08C.png"/>
          <p:cNvPicPr>
            <a:picLocks noChangeAspect="1" noChangeArrowheads="1"/>
          </p:cNvPicPr>
          <p:nvPr/>
        </p:nvPicPr>
        <p:blipFill>
          <a:blip r:embed="rId3" cstate="print"/>
          <a:srcRect t="11540" b="11537"/>
          <a:stretch>
            <a:fillRect/>
          </a:stretch>
        </p:blipFill>
        <p:spPr bwMode="auto">
          <a:xfrm>
            <a:off x="6877050" y="5013325"/>
            <a:ext cx="1854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67544" y="188640"/>
            <a:ext cx="8147248" cy="1584176"/>
          </a:xfrm>
          <a:effectLst/>
        </p:spPr>
        <p:txBody>
          <a:bodyPr>
            <a:normAutofit fontScale="32500" lnSpcReduction="20000"/>
          </a:bodyPr>
          <a:lstStyle/>
          <a:p>
            <a:pPr marL="0" indent="361950">
              <a:buNone/>
            </a:pPr>
            <a:r>
              <a:rPr lang="uk-UA" sz="3700" dirty="0" smtClean="0">
                <a:solidFill>
                  <a:schemeClr val="bg1"/>
                </a:solidFill>
                <a:latin typeface="Arial Black" pitchFamily="34" charset="0"/>
              </a:rPr>
              <a:t>У першій половині </a:t>
            </a:r>
            <a:r>
              <a:rPr lang="en-US" sz="3700" dirty="0" smtClean="0">
                <a:solidFill>
                  <a:schemeClr val="bg1"/>
                </a:solidFill>
                <a:latin typeface="Arial Black" pitchFamily="34" charset="0"/>
              </a:rPr>
              <a:t>XIX </a:t>
            </a:r>
            <a:r>
              <a:rPr lang="uk-UA" sz="3700" dirty="0" smtClean="0">
                <a:solidFill>
                  <a:schemeClr val="bg1"/>
                </a:solidFill>
                <a:latin typeface="Arial Black" pitchFamily="34" charset="0"/>
              </a:rPr>
              <a:t>ст. в архітектурі утвердився новий художній напрям — класицизм.</a:t>
            </a:r>
            <a:endParaRPr lang="ru-RU" sz="37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0" indent="361950">
              <a:buNone/>
            </a:pPr>
            <a:r>
              <a:rPr lang="uk-UA" sz="3700" dirty="0" smtClean="0">
                <a:solidFill>
                  <a:schemeClr val="bg1"/>
                </a:solidFill>
                <a:latin typeface="Arial Black" pitchFamily="34" charset="0"/>
              </a:rPr>
              <a:t>Своєрідність українського класицизму виявилась у збереженні кольорової гами споруд, типової для бароко (блакитний з білим і золотим), використанні античних ордерних форм.</a:t>
            </a:r>
          </a:p>
          <a:p>
            <a:pPr marL="0" indent="361950">
              <a:buNone/>
            </a:pPr>
            <a:r>
              <a:rPr lang="uk-UA" sz="3700" dirty="0" smtClean="0">
                <a:solidFill>
                  <a:schemeClr val="bg1"/>
                </a:solidFill>
                <a:latin typeface="Arial Black" pitchFamily="34" charset="0"/>
              </a:rPr>
              <a:t>Ознаками класицистичної архітектури була офіційна сухість. Зовнішня сухість поєднувалася з внутрішньою зручністю, високими стелями, гарною вентиляцією, багатим освітленням</a:t>
            </a:r>
            <a:r>
              <a:rPr lang="uk-UA" sz="3400" dirty="0" smtClean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uk-UA" sz="3700" dirty="0" smtClean="0">
                <a:solidFill>
                  <a:schemeClr val="bg1"/>
                </a:solidFill>
                <a:latin typeface="Arial Black" pitchFamily="34" charset="0"/>
              </a:rPr>
              <a:t>Класицизм поширився й на культові споруди. Такі як:</a:t>
            </a:r>
            <a:endParaRPr lang="ru-RU" sz="37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0" indent="36195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Cаша\Downloads\XIX ст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08920"/>
            <a:ext cx="4896544" cy="326436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23528" y="1700808"/>
            <a:ext cx="6264696" cy="1011568"/>
          </a:xfrm>
        </p:spPr>
        <p:txBody>
          <a:bodyPr>
            <a:normAutofit fontScale="32500" lnSpcReduction="20000"/>
          </a:bodyPr>
          <a:lstStyle/>
          <a:p>
            <a:r>
              <a:rPr lang="uk-UA" sz="4800" dirty="0" smtClean="0">
                <a:latin typeface="Arial" pitchFamily="34" charset="0"/>
                <a:cs typeface="Arial" pitchFamily="34" charset="0"/>
              </a:rPr>
              <a:t>89-метрова дзвіниця Успенського собору в Харкові,</a:t>
            </a:r>
          </a:p>
          <a:p>
            <a:r>
              <a:rPr lang="uk-UA" sz="4800" dirty="0" smtClean="0">
                <a:latin typeface="Arial" pitchFamily="34" charset="0"/>
                <a:cs typeface="Arial" pitchFamily="34" charset="0"/>
              </a:rPr>
              <a:t>Збудована у 1821-1841 </a:t>
            </a:r>
            <a:r>
              <a:rPr lang="uk-UA" sz="4800" dirty="0" err="1" smtClean="0">
                <a:latin typeface="Arial" pitchFamily="34" charset="0"/>
                <a:cs typeface="Arial" pitchFamily="34" charset="0"/>
              </a:rPr>
              <a:t>рр</a:t>
            </a:r>
            <a:r>
              <a:rPr lang="uk-UA" sz="48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uk-UA" sz="4800" dirty="0" smtClean="0">
                <a:latin typeface="Arial" pitchFamily="34" charset="0"/>
                <a:cs typeface="Arial" pitchFamily="34" charset="0"/>
              </a:rPr>
              <a:t>на честь перемоги над Наполеоном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Cаша\Downloads\XIX ст\Рис_ 175 Дзвіниця Успенського собору м_ Харкі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649193"/>
            <a:ext cx="1944216" cy="5020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Колона Слави 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(Ф. Щедрін, арх. Ж. Тома де </a:t>
            </a:r>
            <a:r>
              <a:rPr lang="uk-UA" sz="2400" dirty="0" err="1" smtClean="0">
                <a:solidFill>
                  <a:schemeClr val="bg1"/>
                </a:solidFill>
                <a:latin typeface="Arial Black" pitchFamily="34" charset="0"/>
              </a:rPr>
              <a:t>Томон</a:t>
            </a: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b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у Полтаві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4578" name="Picture 2" descr="C:\Users\Cаша\Downloads\XIX ст\7402491_31d24a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7560840" cy="5026981"/>
          </a:xfrm>
          <a:prstGeom prst="rect">
            <a:avLst/>
          </a:prstGeom>
          <a:noFill/>
        </p:spPr>
      </p:pic>
      <p:pic>
        <p:nvPicPr>
          <p:cNvPr id="24579" name="Picture 3" descr="C:\Users\Cаша\Downloads\XIX ст\7929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2815"/>
            <a:ext cx="3600400" cy="3969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7931224" cy="2451728"/>
          </a:xfrm>
        </p:spPr>
        <p:txBody>
          <a:bodyPr>
            <a:normAutofit fontScale="85000" lnSpcReduction="20000"/>
          </a:bodyPr>
          <a:lstStyle/>
          <a:p>
            <a:pPr marL="0" indent="361950">
              <a:buNone/>
            </a:pPr>
            <a:r>
              <a:rPr lang="uk-UA" dirty="0" smtClean="0">
                <a:solidFill>
                  <a:schemeClr val="bg1"/>
                </a:solidFill>
              </a:rPr>
              <a:t>Чудові зразки скульптурного мистецтва залишив відомий австрійський скульптор </a:t>
            </a:r>
            <a:r>
              <a:rPr lang="uk-UA" b="1" dirty="0" err="1" smtClean="0">
                <a:solidFill>
                  <a:schemeClr val="accent4"/>
                </a:solidFill>
              </a:rPr>
              <a:t>Гартман</a:t>
            </a:r>
            <a:r>
              <a:rPr lang="uk-UA" b="1" dirty="0" smtClean="0">
                <a:solidFill>
                  <a:schemeClr val="accent4"/>
                </a:solidFill>
              </a:rPr>
              <a:t> </a:t>
            </a:r>
            <a:r>
              <a:rPr lang="uk-UA" b="1" dirty="0" err="1" smtClean="0">
                <a:solidFill>
                  <a:schemeClr val="accent4"/>
                </a:solidFill>
              </a:rPr>
              <a:t>Вітвер</a:t>
            </a:r>
            <a:r>
              <a:rPr lang="uk-UA" dirty="0" smtClean="0">
                <a:solidFill>
                  <a:schemeClr val="accent4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 Визначні творіння майстра — </a:t>
            </a:r>
            <a:r>
              <a:rPr lang="uk-UA" b="1" dirty="0" smtClean="0">
                <a:solidFill>
                  <a:schemeClr val="accent4"/>
                </a:solidFill>
              </a:rPr>
              <a:t>чотири фонтани</a:t>
            </a:r>
            <a:r>
              <a:rPr lang="uk-UA" dirty="0" smtClean="0">
                <a:solidFill>
                  <a:schemeClr val="accent4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зі статуями персонажів із грецької міфології: Діани, Нептуна, Адоніса, Амфітрити — на площі Ринок та меморіальні скульптури на Личаківському кладовищі у Львові — вражають майстерністю виконання.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61950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Cаша\Downloads\XIX ст\122652_64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1187" y="3068960"/>
            <a:ext cx="878832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8424936" cy="1368152"/>
          </a:xfrm>
        </p:spPr>
        <p:txBody>
          <a:bodyPr>
            <a:normAutofit fontScale="47500" lnSpcReduction="20000"/>
          </a:bodyPr>
          <a:lstStyle/>
          <a:p>
            <a:pPr marL="3175" indent="358775">
              <a:buNone/>
            </a:pPr>
            <a:r>
              <a:rPr lang="uk-UA" dirty="0" smtClean="0">
                <a:solidFill>
                  <a:schemeClr val="bg1"/>
                </a:solidFill>
              </a:rPr>
              <a:t>Наприкінці </a:t>
            </a:r>
            <a:r>
              <a:rPr lang="en-US" dirty="0" smtClean="0">
                <a:solidFill>
                  <a:schemeClr val="bg1"/>
                </a:solidFill>
              </a:rPr>
              <a:t>XVIII </a:t>
            </a:r>
            <a:r>
              <a:rPr lang="uk-UA" dirty="0" smtClean="0">
                <a:solidFill>
                  <a:schemeClr val="bg1"/>
                </a:solidFill>
              </a:rPr>
              <a:t>— початку </a:t>
            </a: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ст. </a:t>
            </a:r>
            <a:r>
              <a:rPr lang="uk-UA" dirty="0" smtClean="0">
                <a:solidFill>
                  <a:schemeClr val="bg1"/>
                </a:solidFill>
              </a:rPr>
              <a:t>поширилось </a:t>
            </a:r>
            <a:r>
              <a:rPr lang="uk-UA" dirty="0" smtClean="0">
                <a:solidFill>
                  <a:schemeClr val="bg1"/>
                </a:solidFill>
              </a:rPr>
              <a:t>будівництво палацово-паркових </a:t>
            </a:r>
            <a:r>
              <a:rPr lang="uk-UA" dirty="0" smtClean="0">
                <a:solidFill>
                  <a:schemeClr val="bg1"/>
                </a:solidFill>
              </a:rPr>
              <a:t>комплексів</a:t>
            </a:r>
            <a:r>
              <a:rPr lang="uk-UA" dirty="0" smtClean="0">
                <a:solidFill>
                  <a:schemeClr val="bg1"/>
                </a:solidFill>
              </a:rPr>
              <a:t>. Для палаців обиралися особливо мальовничі місця. Пишні панські садиби будували собі Розумовські, Скоропадські, Закревські — представники давніх родин козацької старшини, а згодом — і дворянські родини.</a:t>
            </a:r>
            <a:endParaRPr lang="ru-RU" dirty="0" smtClean="0">
              <a:solidFill>
                <a:schemeClr val="bg1"/>
              </a:solidFill>
            </a:endParaRPr>
          </a:p>
          <a:p>
            <a:pPr marL="3175" indent="358775">
              <a:buNone/>
            </a:pPr>
            <a:r>
              <a:rPr lang="uk-UA" dirty="0" smtClean="0">
                <a:solidFill>
                  <a:schemeClr val="bg1"/>
                </a:solidFill>
              </a:rPr>
              <a:t>Резиденції, які й досі викликають чималий подив та захоплення, розташовані в селах:</a:t>
            </a:r>
            <a:endParaRPr lang="ru-RU" dirty="0" smtClean="0">
              <a:solidFill>
                <a:schemeClr val="bg1"/>
              </a:solidFill>
            </a:endParaRPr>
          </a:p>
          <a:p>
            <a:pPr marL="3175" indent="358775"/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Палацово-паркові комплекси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2" descr="C:\Users\Cаша\Downloads\XIX ст\Wierzchownia_Napoleon_Orda_ca_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08" y="2348880"/>
            <a:ext cx="6410324" cy="4257663"/>
          </a:xfrm>
          <a:prstGeom prst="rect">
            <a:avLst/>
          </a:prstGeom>
          <a:noFill/>
        </p:spPr>
      </p:pic>
      <p:pic>
        <p:nvPicPr>
          <p:cNvPr id="27651" name="Picture 3" descr="C:\Users\Cаша\Downloads\XIX ст\3027440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76872"/>
            <a:ext cx="6624736" cy="44227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1772816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Верхівня (Житомирщина)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9941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Тростянець (Чернігівщина) </a:t>
            </a:r>
            <a:endParaRPr lang="ru-RU" dirty="0"/>
          </a:p>
        </p:txBody>
      </p:sp>
      <p:pic>
        <p:nvPicPr>
          <p:cNvPr id="5" name="Picture 4" descr="C:\Users\Cаша\Downloads\XIX ст\19179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Корсунь-Шевченківський (Черкащина),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маєток </a:t>
            </a:r>
            <a:r>
              <a:rPr lang="uk-UA" sz="2400" dirty="0" err="1" smtClean="0">
                <a:solidFill>
                  <a:schemeClr val="bg1"/>
                </a:solidFill>
              </a:rPr>
              <a:t>Лопухіних-Демидових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у 1858 р. вважався найбільшим в Європі</a:t>
            </a:r>
            <a:endParaRPr lang="ru-RU" sz="2400" dirty="0"/>
          </a:p>
        </p:txBody>
      </p:sp>
      <p:pic>
        <p:nvPicPr>
          <p:cNvPr id="28674" name="Picture 2" descr="C:\Users\Cаша\Downloads\XIX ст\thumbnail_2_ba9835f2cdd76b837dfb31080e552cc6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917" y="1484784"/>
            <a:ext cx="8149539" cy="5132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83671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Хомутець (Полтавщина).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Садиба Муравйових-Апостолів </a:t>
            </a:r>
            <a:endParaRPr lang="ru-RU" sz="2800" dirty="0"/>
          </a:p>
        </p:txBody>
      </p:sp>
      <p:pic>
        <p:nvPicPr>
          <p:cNvPr id="29698" name="Picture 2" descr="C:\Users\Cаша\Downloads\XIX ст\STx_9219-9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" y="3121090"/>
            <a:ext cx="8964487" cy="2160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0466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Крім того, в Центральній Україні збереглися видатні шедеври садово-паркового мистецтва доби класицизму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84784"/>
            <a:ext cx="3195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Софіївський</a:t>
            </a:r>
            <a:r>
              <a:rPr lang="uk-UA" dirty="0" smtClean="0">
                <a:solidFill>
                  <a:schemeClr val="bg1"/>
                </a:solidFill>
              </a:rPr>
              <a:t> парк (Умань)</a:t>
            </a:r>
            <a:endParaRPr lang="ru-RU" dirty="0"/>
          </a:p>
        </p:txBody>
      </p:sp>
      <p:pic>
        <p:nvPicPr>
          <p:cNvPr id="30722" name="Picture 2" descr="C:\Users\Cаша\Downloads\XIX ст\Sofievka-U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62826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Така</a:t>
            </a:r>
            <a:r>
              <a:rPr lang="ru-RU" dirty="0" smtClean="0">
                <a:solidFill>
                  <a:schemeClr val="bg1"/>
                </a:solidFill>
              </a:rPr>
              <a:t> система </a:t>
            </a:r>
            <a:r>
              <a:rPr lang="ru-RU" dirty="0" err="1" smtClean="0">
                <a:solidFill>
                  <a:schemeClr val="bg1"/>
                </a:solidFill>
              </a:rPr>
              <a:t>планування</a:t>
            </a:r>
            <a:r>
              <a:rPr lang="ru-RU" dirty="0" smtClean="0">
                <a:solidFill>
                  <a:schemeClr val="bg1"/>
                </a:solidFill>
              </a:rPr>
              <a:t> парка </a:t>
            </a:r>
            <a:r>
              <a:rPr lang="ru-RU" dirty="0" err="1" smtClean="0">
                <a:solidFill>
                  <a:schemeClr val="bg1"/>
                </a:solidFill>
              </a:rPr>
              <a:t>отримала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пейзажної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або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англійськой</a:t>
            </a:r>
            <a:r>
              <a:rPr lang="ru-RU" dirty="0" smtClean="0">
                <a:solidFill>
                  <a:schemeClr val="bg1"/>
                </a:solidFill>
              </a:rPr>
              <a:t>). </a:t>
            </a:r>
            <a:r>
              <a:rPr lang="ru-RU" dirty="0" err="1" smtClean="0">
                <a:solidFill>
                  <a:schemeClr val="bg1"/>
                </a:solidFill>
              </a:rPr>
              <a:t>Пейзажні</a:t>
            </a:r>
            <a:r>
              <a:rPr lang="ru-RU" dirty="0" smtClean="0">
                <a:solidFill>
                  <a:schemeClr val="bg1"/>
                </a:solidFill>
              </a:rPr>
              <a:t> парки </a:t>
            </a:r>
            <a:r>
              <a:rPr lang="ru-RU" dirty="0" err="1" smtClean="0">
                <a:solidFill>
                  <a:schemeClr val="bg1"/>
                </a:solidFill>
              </a:rPr>
              <a:t>асиметричні</a:t>
            </a:r>
            <a:r>
              <a:rPr lang="ru-RU" dirty="0" smtClean="0">
                <a:solidFill>
                  <a:schemeClr val="bg1"/>
                </a:solidFill>
              </a:rPr>
              <a:t> по </a:t>
            </a:r>
            <a:r>
              <a:rPr lang="ru-RU" dirty="0" err="1" smtClean="0">
                <a:solidFill>
                  <a:schemeClr val="bg1"/>
                </a:solidFill>
              </a:rPr>
              <a:t>композиції</a:t>
            </a:r>
            <a:r>
              <a:rPr lang="ru-RU" dirty="0" smtClean="0">
                <a:solidFill>
                  <a:schemeClr val="bg1"/>
                </a:solidFill>
              </a:rPr>
              <a:t>, вони </a:t>
            </a:r>
            <a:r>
              <a:rPr lang="ru-RU" dirty="0" err="1" smtClean="0">
                <a:solidFill>
                  <a:schemeClr val="bg1"/>
                </a:solidFill>
              </a:rPr>
              <a:t>наслідують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природних</a:t>
            </a:r>
            <a:r>
              <a:rPr lang="ru-RU" dirty="0" smtClean="0">
                <a:solidFill>
                  <a:schemeClr val="bg1"/>
                </a:solidFill>
              </a:rPr>
              <a:t> форм </a:t>
            </a:r>
            <a:r>
              <a:rPr lang="ru-RU" dirty="0" err="1" smtClean="0">
                <a:solidFill>
                  <a:schemeClr val="bg1"/>
                </a:solidFill>
              </a:rPr>
              <a:t>природи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6" name="Picture 4" descr="E:\Мои документы\Рисунки\парк\uman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3571875"/>
            <a:ext cx="4002087" cy="3000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E:\Мои документы\Рисунки\парк\uman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071688"/>
            <a:ext cx="4965700" cy="371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8596313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dirty="0" smtClean="0">
                <a:solidFill>
                  <a:srgbClr val="002060"/>
                </a:solidFill>
              </a:rPr>
              <a:t>М.  Умань.    Парк </a:t>
            </a:r>
            <a:r>
              <a:rPr lang="uk-UA" sz="4000" dirty="0" err="1" smtClean="0">
                <a:solidFill>
                  <a:srgbClr val="002060"/>
                </a:solidFill>
              </a:rPr>
              <a:t>“Софіївка”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pic>
        <p:nvPicPr>
          <p:cNvPr id="18435" name="Picture 2" descr="E:\Мои документы\Рисунки\парк\uman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928938"/>
            <a:ext cx="5289550" cy="364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2" descr="E:\Мои документы\Рисунки\парк\uman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428750"/>
            <a:ext cx="3619500" cy="2713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214313" y="749638"/>
            <a:ext cx="50006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52413" algn="just"/>
            <a:r>
              <a:rPr lang="uk-UA" sz="1400" dirty="0">
                <a:solidFill>
                  <a:schemeClr val="bg1"/>
                </a:solidFill>
                <a:cs typeface="Times New Roman" pitchFamily="18" charset="0"/>
              </a:rPr>
              <a:t>Граф Фелікс Потоцький  підніс своїй красуні дружині Софії, грекині за походженням, більш ніж романтичний дарунок любові - прекрасний парк у місті Умань. Дуже люблячи молоду дружину, Потоцький задумує закласти парк казкової краси,  такий, щоб була в ньому й часточка Еллади, батьківщини Софії, і Єлисейські поля, і чудові рослини, скульптури, - словом, усе, що розвіяло б у душі улюбленої тугу за батьківщиною.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8438" name="Picture 1" descr="G:\Декоративные рамки, узоры, ленты, орнаменты\Орнаменты\AR-08C.png"/>
          <p:cNvPicPr>
            <a:picLocks noChangeAspect="1" noChangeArrowheads="1"/>
          </p:cNvPicPr>
          <p:nvPr/>
        </p:nvPicPr>
        <p:blipFill>
          <a:blip r:embed="rId4" cstate="print"/>
          <a:srcRect t="11540" b="11537"/>
          <a:stretch>
            <a:fillRect/>
          </a:stretch>
        </p:blipFill>
        <p:spPr bwMode="auto">
          <a:xfrm>
            <a:off x="6643688" y="4786313"/>
            <a:ext cx="1854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2387600" y="60325"/>
            <a:ext cx="675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5226064"/>
          </a:xfrm>
        </p:spPr>
        <p:txBody>
          <a:bodyPr>
            <a:normAutofit/>
          </a:bodyPr>
          <a:lstStyle/>
          <a:p>
            <a:pPr algn="ctr"/>
            <a:r>
              <a:rPr lang="uk-UA" sz="48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Живопис. </a:t>
            </a:r>
            <a:br>
              <a:rPr lang="uk-UA" sz="48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48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Тиражна графіка</a:t>
            </a:r>
            <a:endParaRPr lang="ru-RU" sz="4800" b="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8"/>
          <p:cNvSpPr>
            <a:spLocks noGrp="1"/>
          </p:cNvSpPr>
          <p:nvPr>
            <p:ph sz="half" idx="2"/>
          </p:nvPr>
        </p:nvSpPr>
        <p:spPr>
          <a:xfrm>
            <a:off x="323528" y="404664"/>
            <a:ext cx="6264696" cy="1011568"/>
          </a:xfrm>
        </p:spPr>
        <p:txBody>
          <a:bodyPr/>
          <a:lstStyle/>
          <a:p>
            <a:r>
              <a:rPr lang="uk-UA" dirty="0" smtClean="0"/>
              <a:t>Преображенський собор </a:t>
            </a:r>
          </a:p>
          <a:p>
            <a:r>
              <a:rPr lang="uk-UA" dirty="0" smtClean="0"/>
              <a:t>у Білій церкві</a:t>
            </a:r>
            <a:endParaRPr lang="ru-RU" dirty="0"/>
          </a:p>
        </p:txBody>
      </p:sp>
      <p:pic>
        <p:nvPicPr>
          <p:cNvPr id="6146" name="Picture 2" descr="C:\Users\Cаша\Downloads\XIX ст\02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7056784" cy="4685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8147248" cy="4525963"/>
          </a:xfrm>
        </p:spPr>
        <p:txBody>
          <a:bodyPr>
            <a:normAutofit/>
          </a:bodyPr>
          <a:lstStyle/>
          <a:p>
            <a:pPr marL="0" indent="361950">
              <a:buNone/>
            </a:pP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століття — суперечлива доба в історії культури України. Умови розвитку культури, науки, мистецтва, літератури як на східних, так і на західних українських землях були досить складними. Проте історичне минуле України, чарівна природа, життя і побут народу, його культура, фольклор надихали багатьох великих митців на створення чудових творів, присвячених українському народові.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6195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cap="small" dirty="0" smtClean="0"/>
              <a:t>Образотворче мистецтво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Живопис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1746" name="Picture 2" descr="C:\Users\Cаша\Downloads\XIX ст\74425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8892480" cy="4272559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611560" y="1052736"/>
            <a:ext cx="7776864" cy="3528392"/>
          </a:xfrm>
        </p:spPr>
        <p:txBody>
          <a:bodyPr>
            <a:normAutofit fontScale="62500" lnSpcReduction="20000"/>
          </a:bodyPr>
          <a:lstStyle/>
          <a:p>
            <a:pPr marL="3175" indent="358775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Ознаки класицизму найбільш повно проявилися в образотворчому мистецтві. У станковому живописі, зокрема у портретному жанрі, художники звільнилися від іконописної канонічності, у їхній творчості посилилася увага до індивідуальних рис людини, її зовнішності, духовного життя.</a:t>
            </a:r>
          </a:p>
          <a:p>
            <a:pPr marL="3175" indent="358775" algn="ctr">
              <a:buNone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175" indent="358775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вихованні художників велика роль належала Петербурзькій Академії мистецтв. У першій половині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ст. вона була єдиним центром, який давав художникам високу професійну підготовку. В Академії мистецтв училася більшість українських митців. Учнями К. Брюллова і П. </a:t>
            </a:r>
            <a:r>
              <a:rPr lang="uk-UA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Чистякова</a:t>
            </a: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були І. Сошенко, Т. Шевченко, А. Мокрицький та ін.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175" indent="358775">
              <a:buNone/>
            </a:pPr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Помітний слід в історії української культури залишила творчість видатного російського художника, колишнього кріпака В. Тропініна. Майже двадцять років він прожив в Україні на Поділлі і створив чудову галерею портретів селян («Дівчина з Поділля», «Хлопчик із сокирою», «Українець», «Портрет подільського селянина»), краєвидів, жанрових сцен.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Cаша\Downloads\XIX ст\Tropinin-se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7"/>
            <a:ext cx="3240360" cy="4189663"/>
          </a:xfrm>
          <a:prstGeom prst="rect">
            <a:avLst/>
          </a:prstGeom>
          <a:noFill/>
        </p:spPr>
      </p:pic>
      <p:pic>
        <p:nvPicPr>
          <p:cNvPr id="32771" name="Picture 3" descr="C:\Users\Cаша\Downloads\XIX ст\v_a_trop_n_n__d_vchina_z_pod_llya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3946">
            <a:off x="5442006" y="2312931"/>
            <a:ext cx="3202536" cy="4342821"/>
          </a:xfrm>
          <a:prstGeom prst="rect">
            <a:avLst/>
          </a:prstGeom>
          <a:noFill/>
        </p:spPr>
      </p:pic>
      <p:pic>
        <p:nvPicPr>
          <p:cNvPr id="32772" name="Picture 4" descr="C:\Users\Cаша\Downloads\XIX ст\tropinin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8841">
            <a:off x="5220072" y="2348880"/>
            <a:ext cx="3509776" cy="4333057"/>
          </a:xfrm>
          <a:prstGeom prst="rect">
            <a:avLst/>
          </a:prstGeom>
          <a:noFill/>
        </p:spPr>
      </p:pic>
      <p:pic>
        <p:nvPicPr>
          <p:cNvPr id="32773" name="Picture 5" descr="C:\Users\Cаша\Downloads\XIX ст\84911112_26_Tropin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9196">
            <a:off x="5277951" y="2327804"/>
            <a:ext cx="3312368" cy="4381880"/>
          </a:xfrm>
          <a:prstGeom prst="rect">
            <a:avLst/>
          </a:prstGeom>
          <a:noFill/>
        </p:spPr>
      </p:pic>
      <p:pic>
        <p:nvPicPr>
          <p:cNvPr id="32774" name="Picture 6" descr="C:\Users\Cаша\Downloads\XIX ст\Tropinin-V.Karmelyu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5545">
            <a:off x="5358953" y="2311965"/>
            <a:ext cx="3409887" cy="4348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67544" y="332656"/>
            <a:ext cx="8147248" cy="2523736"/>
          </a:xfrm>
        </p:spPr>
        <p:txBody>
          <a:bodyPr>
            <a:normAutofit/>
          </a:bodyPr>
          <a:lstStyle/>
          <a:p>
            <a:pPr marL="0" indent="361950"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Реалістичну спрямованість мала творчість випускника Академії мистецтв Капітона Павлова. Саме він першим серед українських митців створив реалістичні образи людей праці («Тесляр»).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0" indent="361950">
              <a:buNone/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Cаша\Downloads\XIX ст\1238421822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28799"/>
            <a:ext cx="3960440" cy="4793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7920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uk-UA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Визначними постатями в пейзажному живописі були І. Сошенко, В.</a:t>
            </a:r>
            <a:r>
              <a:rPr lang="uk-UA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Штернберг</a:t>
            </a:r>
            <a:r>
              <a:rPr lang="uk-UA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М.Сажин.</a:t>
            </a:r>
          </a:p>
          <a:p>
            <a:pPr indent="361950"/>
            <a:r>
              <a:rPr lang="uk-UA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Картини Івана Сошенка відзначаються правдивістю передачі пейзажних мотивів. Він був хорошим колористом, яскравим доказом є картина. На Україні працював і талановитий пейзажист Василь </a:t>
            </a:r>
            <a:r>
              <a:rPr lang="uk-UA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Штернберг</a:t>
            </a:r>
            <a:r>
              <a:rPr lang="uk-UA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— характерна поетизація природи. Михайло Сажин виконав аквареллю і сепією низку краєвидів і архітектурних споруд Києва</a:t>
            </a:r>
            <a:r>
              <a:rPr lang="uk-UA" sz="1400" dirty="0" smtClean="0">
                <a:solidFill>
                  <a:schemeClr val="bg1"/>
                </a:solidFill>
              </a:rPr>
              <a:t>. 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Cаша\Downloads\XIX ст\bank_21959_53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101024" cy="4176464"/>
          </a:xfrm>
          <a:prstGeom prst="rect">
            <a:avLst/>
          </a:prstGeom>
          <a:noFill/>
        </p:spPr>
      </p:pic>
      <p:pic>
        <p:nvPicPr>
          <p:cNvPr id="34819" name="Picture 3" descr="C:\Users\Cаша\Downloads\XIX ст\Штернберг_Василь_Іва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20888"/>
            <a:ext cx="3334246" cy="4202832"/>
          </a:xfrm>
          <a:prstGeom prst="rect">
            <a:avLst/>
          </a:prstGeom>
          <a:noFill/>
        </p:spPr>
      </p:pic>
      <p:pic>
        <p:nvPicPr>
          <p:cNvPr id="34820" name="Picture 4" descr="C:\Users\Cаша\Downloads\XIX ст\sazhin anarchist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72816"/>
            <a:ext cx="2782127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692696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uk-UA" dirty="0" smtClean="0">
                <a:solidFill>
                  <a:schemeClr val="bg1"/>
                </a:solidFill>
              </a:rPr>
              <a:t>Новий етап у розвитку українського образотворчого мистецтва пов'язаний із творчістю </a:t>
            </a:r>
            <a:r>
              <a:rPr lang="uk-UA" b="1" dirty="0" smtClean="0">
                <a:solidFill>
                  <a:schemeClr val="accent4"/>
                </a:solidFill>
              </a:rPr>
              <a:t>Тараса Григоровича Шевченка</a:t>
            </a:r>
            <a:r>
              <a:rPr lang="uk-UA" dirty="0" smtClean="0">
                <a:solidFill>
                  <a:schemeClr val="accent4"/>
                </a:solidFill>
              </a:rPr>
              <a:t>. </a:t>
            </a:r>
            <a:r>
              <a:rPr lang="uk-UA" dirty="0" err="1" smtClean="0">
                <a:solidFill>
                  <a:schemeClr val="bg1"/>
                </a:solidFill>
              </a:rPr>
              <a:t>Шевченко-художник</a:t>
            </a:r>
            <a:r>
              <a:rPr lang="uk-UA" dirty="0" smtClean="0">
                <a:solidFill>
                  <a:schemeClr val="bg1"/>
                </a:solidFill>
              </a:rPr>
              <a:t> обрав шлях реалістичного відображення життя. Він приділяв увагу темам, узятим з історії українського народу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35842" name="Picture 2" descr="C:\Users\Cаша\Downloads\XIX ст\taras-shevche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20888"/>
            <a:ext cx="6984776" cy="4069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361950">
              <a:buNone/>
            </a:pPr>
            <a:r>
              <a:rPr lang="uk-UA" dirty="0" smtClean="0">
                <a:solidFill>
                  <a:schemeClr val="bg1"/>
                </a:solidFill>
              </a:rPr>
              <a:t>Найбільшого розквіту ткацтво досягло на початку </a:t>
            </a: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ст. В Укра­їні виробляли скатертини, рушники та інші побутові речі. До декора­тивного ткацтва належить виготовлення узорчастих полотен, тканин, що застосовувалися в інтер'єрі. Провідні осередки декоративного тка­цтва були на Київщині (Переяслав, Богуслав, Обухів), Полтавщині (</a:t>
            </a:r>
            <a:r>
              <a:rPr lang="uk-UA" dirty="0" err="1" smtClean="0">
                <a:solidFill>
                  <a:schemeClr val="bg1"/>
                </a:solidFill>
              </a:rPr>
              <a:t>Решетилівка</a:t>
            </a:r>
            <a:r>
              <a:rPr lang="uk-UA" dirty="0" smtClean="0">
                <a:solidFill>
                  <a:schemeClr val="bg1"/>
                </a:solidFill>
              </a:rPr>
              <a:t>, Золотоноша, Сорочинці), Чернігівщині (Дехтярі), заході України (Збараж, Перемишль, </a:t>
            </a:r>
            <a:r>
              <a:rPr lang="uk-UA" dirty="0" err="1" smtClean="0">
                <a:solidFill>
                  <a:schemeClr val="bg1"/>
                </a:solidFill>
              </a:rPr>
              <a:t>Микулинці</a:t>
            </a:r>
            <a:r>
              <a:rPr lang="uk-UA" dirty="0" smtClean="0">
                <a:solidFill>
                  <a:schemeClr val="bg1"/>
                </a:solidFill>
              </a:rPr>
              <a:t>, Золочів).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61950">
              <a:buNone/>
            </a:pPr>
            <a:r>
              <a:rPr lang="uk-UA" dirty="0" smtClean="0">
                <a:solidFill>
                  <a:schemeClr val="bg1"/>
                </a:solidFill>
              </a:rPr>
              <a:t>Полотна ткали з льняної та конопляної пряжі різних сортів, а наприкінці </a:t>
            </a: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ст. почали ткати з фабричної пряжі. Візерунки тканин створювалися переплетенням ниток і мали встановлені з давніх часів назви — «</a:t>
            </a:r>
            <a:r>
              <a:rPr lang="uk-UA" dirty="0" err="1" smtClean="0">
                <a:solidFill>
                  <a:schemeClr val="bg1"/>
                </a:solidFill>
              </a:rPr>
              <a:t>окружки</a:t>
            </a:r>
            <a:r>
              <a:rPr lang="uk-UA" dirty="0" smtClean="0">
                <a:solidFill>
                  <a:schemeClr val="bg1"/>
                </a:solidFill>
              </a:rPr>
              <a:t>», «сосонки», «гречечка», «коропова луска». Виготовляли й узорчасті рядна поперечносмугастих компо­зицій із нескладним геометричним орнаментом.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61950">
              <a:buNone/>
            </a:pPr>
            <a:r>
              <a:rPr lang="uk-UA" dirty="0" smtClean="0">
                <a:solidFill>
                  <a:schemeClr val="bg1"/>
                </a:solidFill>
              </a:rPr>
              <a:t>У першій половині </a:t>
            </a: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ст. вироблялося багато різноманітних вовняних тканин для жіночого вбрання (запасок, фартухів, спідниць, плахт). Особливо славилися плахтами Київщина, Полтавщина.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6195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Ткацтво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5283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175" indent="358775">
              <a:buNone/>
            </a:pPr>
            <a:r>
              <a:rPr lang="uk-UA" dirty="0" smtClean="0">
                <a:solidFill>
                  <a:schemeClr val="bg1"/>
                </a:solidFill>
              </a:rPr>
              <a:t>Наприкінці </a:t>
            </a:r>
            <a:r>
              <a:rPr lang="en-US" dirty="0" smtClean="0">
                <a:solidFill>
                  <a:schemeClr val="bg1"/>
                </a:solidFill>
              </a:rPr>
              <a:t>XIX </a:t>
            </a:r>
            <a:r>
              <a:rPr lang="uk-UA" dirty="0" smtClean="0">
                <a:solidFill>
                  <a:schemeClr val="bg1"/>
                </a:solidFill>
              </a:rPr>
              <a:t>ст. особливо поширилося промислове виготовлення вишиваних виробів: соро­чок, верхнього одягу, рушників, серветок тощо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Вишивка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38884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3175" indent="358775">
              <a:buNone/>
            </a:pPr>
            <a:r>
              <a:rPr lang="uk-UA" dirty="0" smtClean="0">
                <a:solidFill>
                  <a:schemeClr val="bg1"/>
                </a:solidFill>
              </a:rPr>
              <a:t>Орнаментальні мотиви, візерунки та кольо­ри в кожній місцевості мали свої особливості. Композиції і спосіб вишивання подільських ви­робів відрізняються від полтавських і київських. Полтавщина славилась орнаментами блакитних, сірих та зеленуватих тонів, а також вишивкою «білим по білому». Улюблені мотиви Київщини — грона винограду, гілочки калини та пишні кві­ти, виконані червоними та чорними нитками на білому тлі. Подільські майстрині застосовували надзвичайно широку палітру кольорів, а основу орнаментів складали геометризовані рослинні й тва­ринні мотиви.</a:t>
            </a:r>
            <a:endParaRPr lang="ru-RU" dirty="0" smtClean="0">
              <a:solidFill>
                <a:schemeClr val="bg1"/>
              </a:solidFill>
            </a:endParaRPr>
          </a:p>
          <a:p>
            <a:pPr marL="3175" indent="358775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Вишивка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64333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5616" y="620688"/>
            <a:ext cx="705678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Порівняйте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архітектуру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ХІХ ст.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сучасною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архітектурою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ознаки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притаманні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архітектурі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ХІХ – початку ХХ ст.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пам’ятки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архітектури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споруди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ХІХ ст.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вашій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місцевості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палацово-паркові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комплекси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дізналися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цьому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уроці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вперше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палацово-паркові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комплекси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вам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доводилося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відвідувати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7030A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розумієте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слова Т.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Шевченка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листа до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Варвари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Рєпніної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: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Дивитися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малювати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мука, яку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зрозуміє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справжній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художник»?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8"/>
          <p:cNvSpPr txBox="1">
            <a:spLocks/>
          </p:cNvSpPr>
          <p:nvPr/>
        </p:nvSpPr>
        <p:spPr>
          <a:xfrm>
            <a:off x="323528" y="404664"/>
            <a:ext cx="6264696" cy="10115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Покровський собор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Ізмаїлі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C:\Users\Cаша\Downloads\XIX ст\pokrovskiy-sobor-v-izmaile-pokrovskiy-sobor-v-izmaile.jpg"/>
          <p:cNvPicPr>
            <a:picLocks noChangeAspect="1" noChangeArrowheads="1"/>
          </p:cNvPicPr>
          <p:nvPr/>
        </p:nvPicPr>
        <p:blipFill>
          <a:blip r:embed="rId2" cstate="print"/>
          <a:srcRect b="6349"/>
          <a:stretch>
            <a:fillRect/>
          </a:stretch>
        </p:blipFill>
        <p:spPr bwMode="auto">
          <a:xfrm>
            <a:off x="1835696" y="1484784"/>
            <a:ext cx="683208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075240" cy="5184576"/>
          </a:xfrm>
        </p:spPr>
        <p:txBody>
          <a:bodyPr>
            <a:noAutofit/>
          </a:bodyPr>
          <a:lstStyle/>
          <a:p>
            <a:pPr fontAlgn="base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1.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Використовуючи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додаткові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джерела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заповніть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таблицю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Українські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живописці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XIX ст.».</a:t>
            </a:r>
          </a:p>
          <a:p>
            <a:pPr fontAlgn="base"/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Українські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живописці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 XIX ст.</a:t>
            </a:r>
          </a:p>
          <a:p>
            <a:pPr fontAlgn="base"/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 </a:t>
            </a:r>
            <a:r>
              <a:rPr lang="ru-RU" sz="2000" b="1" dirty="0" err="1" smtClean="0">
                <a:solidFill>
                  <a:schemeClr val="accent4"/>
                </a:solidFill>
                <a:latin typeface="Arial Narrow" pitchFamily="34" charset="0"/>
              </a:rPr>
              <a:t>Митець</a:t>
            </a:r>
            <a:r>
              <a:rPr lang="ru-RU" sz="2000" b="1" dirty="0" smtClean="0">
                <a:solidFill>
                  <a:schemeClr val="accent4"/>
                </a:solidFill>
                <a:latin typeface="Arial Narrow" pitchFamily="34" charset="0"/>
              </a:rPr>
              <a:t>                                                            </a:t>
            </a:r>
            <a:r>
              <a:rPr lang="ru-RU" sz="2000" b="1" dirty="0" smtClean="0">
                <a:solidFill>
                  <a:schemeClr val="accent4"/>
                </a:solidFill>
                <a:latin typeface="Arial Narrow" pitchFamily="34" charset="0"/>
              </a:rPr>
              <a:t>Характеристика </a:t>
            </a:r>
            <a:r>
              <a:rPr lang="ru-RU" sz="2000" b="1" dirty="0" err="1" smtClean="0">
                <a:solidFill>
                  <a:schemeClr val="accent4"/>
                </a:solidFill>
                <a:latin typeface="Arial Narrow" pitchFamily="34" charset="0"/>
              </a:rPr>
              <a:t>творчості</a:t>
            </a:r>
            <a:endParaRPr lang="ru-RU" sz="2000" b="1" dirty="0" smtClean="0">
              <a:solidFill>
                <a:schemeClr val="accent4"/>
              </a:solidFill>
              <a:latin typeface="Arial Narrow" pitchFamily="34" charset="0"/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В.А.Тропінін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(1776-1857)                                     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В.І.Штернберг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(1818-1845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      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А.І.Куїнджі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(1842-1910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            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І.М.Сошенко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(1807-1876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        __________________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С.І.Васильківський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(1854-1917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І.К.Айвазовський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(1817-1900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  __________________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latin typeface="Arial Narrow" pitchFamily="34" charset="0"/>
              </a:rPr>
              <a:t>І.Ю.Рєпін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(1844-1930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)                                           ___________________</a:t>
            </a:r>
            <a:b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 2. </a:t>
            </a:r>
            <a:r>
              <a:rPr lang="ru-RU" sz="2000" b="1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Індивідуальне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завдання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створити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презентацію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Українські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народні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промисли</a:t>
            </a:r>
            <a:r>
              <a:rPr lang="ru-RU" sz="20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та ремесла».</a:t>
            </a:r>
          </a:p>
          <a:p>
            <a:endParaRPr lang="ru-RU" sz="2000" b="1" dirty="0" smtClean="0">
              <a:latin typeface="Arial Narrow" pitchFamily="34" charset="0"/>
            </a:endParaRPr>
          </a:p>
          <a:p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Домашнє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323528" y="116632"/>
            <a:ext cx="8496944" cy="2520280"/>
          </a:xfrm>
        </p:spPr>
        <p:txBody>
          <a:bodyPr>
            <a:normAutofit/>
          </a:bodyPr>
          <a:lstStyle/>
          <a:p>
            <a:pPr fontAlgn="base"/>
            <a:r>
              <a:rPr lang="uk-UA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цей період зростають міста, у центрах міст зводили будівлі адміністративного та культурного значення. Створювали головний майдан геометрично правильних форм, який оточували величезні геометричні споруди. На перетині центральних вулиць і навколо храмів теж були невеликі майдани. Від головного майдану розходилися здебільшого прямокутні квартали. Хоча, зважаючи на особливості вже існуючої забудови та ландшафту, архітектори вдавалися і до радіально-кільцевого й діагонального планування.</a:t>
            </a:r>
            <a:endParaRPr lang="ru-RU" sz="1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uk-UA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Будівництво адміністративних, освітніх, громадських і приватних споруд навколо майдану здійснювалося за визначеним планом. Так поступово створювалися архітектурні ансамблі. Серед досягнень містобудування: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Cаша\Downloads\XIX ст\gallery_16694_2586_562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0828"/>
            <a:ext cx="6264696" cy="4698523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50405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 Black" pitchFamily="34" charset="0"/>
              </a:rPr>
              <a:t>площа Богдана Хмельницького в Києві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026" name="Picture 2" descr="C:\Users\Cаша\Downloads\XIX ст\bog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060848"/>
            <a:ext cx="6984776" cy="465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/>
          <p:cNvSpPr txBox="1">
            <a:spLocks/>
          </p:cNvSpPr>
          <p:nvPr/>
        </p:nvSpPr>
        <p:spPr>
          <a:xfrm>
            <a:off x="395536" y="764704"/>
            <a:ext cx="8229600" cy="151216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kumimoji="0" lang="uk-UA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Пам’ятник було урочисто встановлено 1888 р.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на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Софіївській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у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Києві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в рамках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святкування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900-річчя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Хрещення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Русі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  <a:r>
              <a:rPr lang="uk-UA" sz="14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(За проектом скульптора Михайла </a:t>
            </a:r>
            <a:r>
              <a:rPr lang="uk-UA" sz="1400" b="1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Микешина</a:t>
            </a:r>
            <a:r>
              <a:rPr lang="uk-UA" sz="14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).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Кінь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Б.Хмельницького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скидав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польського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шляхтича,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єврея-орендатора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та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єзуїта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зі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скелі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, перед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якою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малорос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червонорос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,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білорус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та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великорос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слухали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пісню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сліпого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кобзаря.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Барельєфи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п'єдесталу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зображували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битву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під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Збаражем,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Переяславську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раду та сцену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в'їзду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козацького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війська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на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чолі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Хмельницьким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 у </a:t>
            </a:r>
            <a:r>
              <a:rPr lang="uk-UA" sz="1400" dirty="0" smtClean="0">
                <a:solidFill>
                  <a:schemeClr val="bg1"/>
                </a:solidFill>
                <a:latin typeface="Arial Black" pitchFamily="34" charset="0"/>
              </a:rPr>
              <a:t>Київ.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683568" y="188640"/>
            <a:ext cx="8280920" cy="50405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Пам’ятник гетьману Богдану Хмельницькому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050" name="Picture 2" descr="C:\Users\Cаша\Downloads\XIX ст\bogdan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98646"/>
            <a:ext cx="6358332" cy="4435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912768" cy="50405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 Black" pitchFamily="34" charset="0"/>
              </a:rPr>
              <a:t>площа Адама Міцкевича у Львові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3074" name="Picture 2" descr="C:\Users\Cаша\Downloads\XIX ст\1365698272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064896" cy="5184576"/>
          </a:xfrm>
          <a:prstGeom prst="rect">
            <a:avLst/>
          </a:prstGeom>
          <a:noFill/>
        </p:spPr>
      </p:pic>
      <p:pic>
        <p:nvPicPr>
          <p:cNvPr id="3075" name="Picture 3" descr="C:\Users\Cаша\Downloads\XIX ст\134972688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230491" cy="5256584"/>
          </a:xfrm>
          <a:prstGeom prst="rect">
            <a:avLst/>
          </a:prstGeom>
          <a:noFill/>
        </p:spPr>
      </p:pic>
      <p:pic>
        <p:nvPicPr>
          <p:cNvPr id="3076" name="Picture 4" descr="C:\Users\Cаша\Downloads\XIX ст\33_fot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7416824" cy="5414282"/>
          </a:xfrm>
          <a:prstGeom prst="rect">
            <a:avLst/>
          </a:prstGeom>
          <a:noFill/>
        </p:spPr>
      </p:pic>
      <p:pic>
        <p:nvPicPr>
          <p:cNvPr id="3078" name="Picture 6" descr="C:\Users\Cаша\Downloads\XIX ст\P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340768"/>
            <a:ext cx="8136904" cy="5442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430</TotalTime>
  <Words>1702</Words>
  <Application>Microsoft Office PowerPoint</Application>
  <PresentationFormat>Экран (4:3)</PresentationFormat>
  <Paragraphs>135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Открытая</vt:lpstr>
      <vt:lpstr>ХУДОЖНЯ КУЛЬТУРА УКРАЇНИ XIX СТ.</vt:lpstr>
      <vt:lpstr>Дерев'яна та мурована архітектура.  Скульптура.   Палацово-паркові  комплекси</vt:lpstr>
      <vt:lpstr>Слайд 3</vt:lpstr>
      <vt:lpstr>Слайд 4</vt:lpstr>
      <vt:lpstr>Слайд 5</vt:lpstr>
      <vt:lpstr>Слайд 6</vt:lpstr>
      <vt:lpstr>площа Богдана Хмельницького в Києві</vt:lpstr>
      <vt:lpstr>Слайд 8</vt:lpstr>
      <vt:lpstr>площа Адама Міцкевича у Львові</vt:lpstr>
      <vt:lpstr>Слайд 10</vt:lpstr>
      <vt:lpstr>Для архітектурного обличчя міських центрів характерна симетрична композиція ансамблів з однаковим ритмом фасадів адміністративних приміщень.</vt:lpstr>
      <vt:lpstr>Архітектурний ансамбль Круглої площі м. Полтава  (архітектор Андріян Захаров) </vt:lpstr>
      <vt:lpstr>Кінотеатр ім. І.П. Котляревського</vt:lpstr>
      <vt:lpstr>Слайд 14</vt:lpstr>
      <vt:lpstr>Слайд 15</vt:lpstr>
      <vt:lpstr>Слайд 16</vt:lpstr>
      <vt:lpstr>Магістрат у Миколаєві (архітектор Іван Старов)</vt:lpstr>
      <vt:lpstr>Таврійський палац (І. Старов)</vt:lpstr>
      <vt:lpstr>Воронцовський палац в Одесі (архітектор Ф.Боффо)</vt:lpstr>
      <vt:lpstr>Слайд 20</vt:lpstr>
      <vt:lpstr>З розвитком світського мистецтва почалося будівництво спеціальних театральних приміщень</vt:lpstr>
      <vt:lpstr>Слайд 22</vt:lpstr>
      <vt:lpstr>Оперний театр в Одесі (арх. Жан де Томон)</vt:lpstr>
      <vt:lpstr>Розвинулося будівництво різних навчальних закладів</vt:lpstr>
      <vt:lpstr>Інститут шляхетних дівчат  у м. Києві</vt:lpstr>
      <vt:lpstr>Класицизм знайшов своє вираження: </vt:lpstr>
      <vt:lpstr>Слайд 27</vt:lpstr>
      <vt:lpstr>Слайд 28</vt:lpstr>
      <vt:lpstr>Найвідоміший пам’ятник К. Мініну та Д. Пожарському в Москві. </vt:lpstr>
      <vt:lpstr>Пам'ятник Олександру І</vt:lpstr>
      <vt:lpstr>Слайд 31</vt:lpstr>
      <vt:lpstr>Скульптура </vt:lpstr>
      <vt:lpstr>Пам’ятник князю Володимиру, в честь хрещення Русі, 1850 – 1853 рр, скульптор І. Мартос</vt:lpstr>
      <vt:lpstr>Леонід Володимирович Позен  (1849—1921)  </vt:lpstr>
      <vt:lpstr>Л. Позен Пам'ятник Івану Котляревському у Полтаві</vt:lpstr>
      <vt:lpstr>Л. Позен Пам'ятник Миколі Гоголю у Полтаві</vt:lpstr>
      <vt:lpstr>Слайд 37</vt:lpstr>
      <vt:lpstr>І.Репін Портрет М.Микешина </vt:lpstr>
      <vt:lpstr>Слайд 39</vt:lpstr>
      <vt:lpstr>Колона Слави  (Ф. Щедрін, арх. Ж. Тома де Томон)  у Полтаві</vt:lpstr>
      <vt:lpstr>Слайд 41</vt:lpstr>
      <vt:lpstr>Палацово-паркові комплекси </vt:lpstr>
      <vt:lpstr>Тростянець (Чернігівщина) </vt:lpstr>
      <vt:lpstr>Корсунь-Шевченківський (Черкащина), маєток Лопухіних-Демидових,  у 1858 р. вважався найбільшим в Європі</vt:lpstr>
      <vt:lpstr>Слайд 45</vt:lpstr>
      <vt:lpstr>Слайд 46</vt:lpstr>
      <vt:lpstr>Слайд 47</vt:lpstr>
      <vt:lpstr>М.  Умань.    Парк “Софіївка”</vt:lpstr>
      <vt:lpstr>Живопис.  Тиражна графіка</vt:lpstr>
      <vt:lpstr>Образотворче мистецтво</vt:lpstr>
      <vt:lpstr>Живопис </vt:lpstr>
      <vt:lpstr>Помітний слід в історії української культури залишила творчість видатного російського художника, колишнього кріпака В. Тропініна. Майже двадцять років він прожив в Україні на Поділлі і створив чудову галерею портретів селян («Дівчина з Поділля», «Хлопчик із сокирою», «Українець», «Портрет подільського селянина»), краєвидів, жанрових сцен. </vt:lpstr>
      <vt:lpstr>Слайд 53</vt:lpstr>
      <vt:lpstr>Слайд 54</vt:lpstr>
      <vt:lpstr>Слайд 55</vt:lpstr>
      <vt:lpstr>Ткацтво </vt:lpstr>
      <vt:lpstr>Вишивка </vt:lpstr>
      <vt:lpstr>Вишивка</vt:lpstr>
      <vt:lpstr>Слайд 59</vt:lpstr>
      <vt:lpstr>Домашнє завдання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ХУДОЖНЯ КУЛЬТУРА УКРАЇНИ XIX СТ.</dc:title>
  <dc:creator>Admin</dc:creator>
  <cp:lastModifiedBy>Ирина</cp:lastModifiedBy>
  <cp:revision>83</cp:revision>
  <dcterms:created xsi:type="dcterms:W3CDTF">2011-12-07T10:29:17Z</dcterms:created>
  <dcterms:modified xsi:type="dcterms:W3CDTF">2014-10-15T06:14:07Z</dcterms:modified>
</cp:coreProperties>
</file>